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56" r:id="rId2"/>
    <p:sldId id="257" r:id="rId3"/>
    <p:sldId id="258" r:id="rId4"/>
    <p:sldId id="259" r:id="rId5"/>
    <p:sldId id="260" r:id="rId6"/>
    <p:sldId id="261" r:id="rId7"/>
    <p:sldId id="282" r:id="rId8"/>
    <p:sldId id="262" r:id="rId9"/>
    <p:sldId id="263" r:id="rId10"/>
    <p:sldId id="281" r:id="rId11"/>
    <p:sldId id="283" r:id="rId12"/>
    <p:sldId id="277" r:id="rId13"/>
    <p:sldId id="278" r:id="rId14"/>
    <p:sldId id="279" r:id="rId15"/>
  </p:sldIdLst>
  <p:sldSz cx="7556500" cy="10693400"/>
  <p:notesSz cx="6797675" cy="9925050"/>
  <p:embeddedFontLst>
    <p:embeddedFont>
      <p:font typeface="Montserrat" panose="00000500000000000000" pitchFamily="2" charset="0"/>
      <p:regular r:id="rId18"/>
      <p:bold r:id="rId19"/>
      <p:italic r:id="rId20"/>
      <p:boldItalic r:id="rId21"/>
    </p:embeddedFont>
    <p:embeddedFont>
      <p:font typeface="Montserrat Bold" panose="00000800000000000000" pitchFamily="2" charset="0"/>
      <p:regular r:id="rId22"/>
      <p:bold r:id="rId23"/>
    </p:embeddedFont>
    <p:embeddedFont>
      <p:font typeface="Montserrat Medium" panose="00000600000000000000" pitchFamily="2" charset="0"/>
      <p:regular r:id="rId24"/>
      <p:italic r:id="rId25"/>
    </p:embeddedFont>
    <p:embeddedFont>
      <p:font typeface="Montserrat Ultra-Bold" panose="020B0604020202020204" charset="0"/>
      <p:regular r:id="rId26"/>
    </p:embeddedFont>
    <p:embeddedFont>
      <p:font typeface="Neue Montreal" panose="020B0604020202020204" charset="0"/>
      <p:regular r:id="rId27"/>
    </p:embeddedFont>
    <p:embeddedFont>
      <p:font typeface="Open Sans" panose="020B060603050402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15/09/2025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15/09/2025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4.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33.jpe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file/d/1u8ru2W8YvmpBJ7NwRy4gI2Pdve1BwAxh/view?usp=sharing" TargetMode="External"/><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hyperlink" Target="http://www.evolucaocompressores.com.br/" TargetMode="External"/><Relationship Id="rId13" Type="http://schemas.openxmlformats.org/officeDocument/2006/relationships/image" Target="../media/image45.png"/><Relationship Id="rId18" Type="http://schemas.openxmlformats.org/officeDocument/2006/relationships/hyperlink" Target="https://www.youtube.com/channel/UCwd-vQDfQFCs9o1J-7-WiMQ" TargetMode="External"/><Relationship Id="rId3" Type="http://schemas.openxmlformats.org/officeDocument/2006/relationships/image" Target="../media/image40.svg"/><Relationship Id="rId7" Type="http://schemas.openxmlformats.org/officeDocument/2006/relationships/image" Target="../media/image7.png"/><Relationship Id="rId12" Type="http://schemas.openxmlformats.org/officeDocument/2006/relationships/hyperlink" Target="https://www.linkedin.com/company/14047743" TargetMode="External"/><Relationship Id="rId17" Type="http://schemas.openxmlformats.org/officeDocument/2006/relationships/image" Target="../media/image47.png"/><Relationship Id="rId2" Type="http://schemas.openxmlformats.org/officeDocument/2006/relationships/image" Target="../media/image39.png"/><Relationship Id="rId16" Type="http://schemas.openxmlformats.org/officeDocument/2006/relationships/hyperlink" Target="https://www.instagram.com/evolucaocompressores/?hl=pt-br" TargetMode="External"/><Relationship Id="rId20"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mailto:tavares@evolucaocompressores.com.br" TargetMode="External"/><Relationship Id="rId11" Type="http://schemas.openxmlformats.org/officeDocument/2006/relationships/image" Target="../media/image44.png"/><Relationship Id="rId5" Type="http://schemas.openxmlformats.org/officeDocument/2006/relationships/image" Target="../media/image42.svg"/><Relationship Id="rId15" Type="http://schemas.openxmlformats.org/officeDocument/2006/relationships/image" Target="../media/image46.png"/><Relationship Id="rId10" Type="http://schemas.openxmlformats.org/officeDocument/2006/relationships/hyperlink" Target="https://www.youtube.com/watch?v=xp5ODjBytuo" TargetMode="External"/><Relationship Id="rId19"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3.png"/><Relationship Id="rId14" Type="http://schemas.openxmlformats.org/officeDocument/2006/relationships/hyperlink" Target="https://www.facebook.com/EvolucaoCompressor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qvswWTnSpSY-OKvazrC-aJ8r1c-cV4j2/view?usp=sharing" TargetMode="External"/><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s://www.youtube.com/watch?v=e20eNUUhBnw" TargetMode="External"/><Relationship Id="rId7" Type="http://schemas.openxmlformats.org/officeDocument/2006/relationships/image" Target="../media/image18.jp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078492" y="7214964"/>
            <a:ext cx="3476738" cy="690895"/>
          </a:xfrm>
          <a:prstGeom prst="rect">
            <a:avLst/>
          </a:prstGeom>
        </p:spPr>
        <p:txBody>
          <a:bodyPr lIns="0" tIns="0" rIns="0" bIns="0" rtlCol="0" anchor="t">
            <a:spAutoFit/>
          </a:bodyPr>
          <a:lstStyle/>
          <a:p>
            <a:pPr algn="ctr">
              <a:lnSpc>
                <a:spcPts val="2761"/>
              </a:lnSpc>
            </a:pPr>
            <a:r>
              <a:rPr lang="en-US" sz="1972" b="1">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a:solidFill>
                  <a:srgbClr val="434343"/>
                </a:solidFill>
                <a:latin typeface="Montserrat Ultra-Bold"/>
                <a:ea typeface="Montserrat Ultra-Bold"/>
                <a:cs typeface="Montserrat Ultra-Bold"/>
                <a:sym typeface="Montserrat Ultra-Bold"/>
              </a:rPr>
              <a:t>CIDADE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45406"/>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a:t>
            </a:r>
            <a:r>
              <a:rPr lang="en-US" sz="3300">
                <a:solidFill>
                  <a:srgbClr val="FFFFFF"/>
                </a:solidFill>
                <a:latin typeface="Montserrat" panose="00000500000000000000" pitchFamily="2" charset="0"/>
                <a:ea typeface="Neue Montreal"/>
                <a:cs typeface="Neue Montreal"/>
                <a:sym typeface="Neue Montreal"/>
              </a:rPr>
              <a:t>TÉCNICA</a:t>
            </a:r>
            <a:r>
              <a:rPr lang="en-US" sz="3300">
                <a:solidFill>
                  <a:srgbClr val="FFFFFF"/>
                </a:solidFill>
                <a:latin typeface="Neue Montreal"/>
                <a:ea typeface="Neue Montreal"/>
                <a:cs typeface="Neue Montreal"/>
                <a:sym typeface="Neue Montreal"/>
              </a:rPr>
              <a:t> E COMERCIAL</a:t>
            </a:r>
          </a:p>
        </p:txBody>
      </p:sp>
      <p:sp>
        <p:nvSpPr>
          <p:cNvPr id="12" name="TextBox 12"/>
          <p:cNvSpPr txBox="1"/>
          <p:nvPr/>
        </p:nvSpPr>
        <p:spPr>
          <a:xfrm>
            <a:off x="-869950" y="6310705"/>
            <a:ext cx="6929521" cy="545406"/>
          </a:xfrm>
          <a:prstGeom prst="rect">
            <a:avLst/>
          </a:prstGeom>
        </p:spPr>
        <p:txBody>
          <a:bodyPr lIns="0" tIns="0" rIns="0" bIns="0" rtlCol="0" anchor="t">
            <a:spAutoFit/>
          </a:bodyPr>
          <a:lstStyle/>
          <a:p>
            <a:pPr algn="r">
              <a:lnSpc>
                <a:spcPts val="4620"/>
              </a:lnSpc>
            </a:pPr>
            <a:r>
              <a:rPr lang="en-US" sz="3300">
                <a:solidFill>
                  <a:srgbClr val="FFFFFF"/>
                </a:solidFill>
                <a:latin typeface="Montserrat" panose="00000500000000000000" pitchFamily="2" charset="0"/>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FEB4-D20D-5675-985F-CA08E0E78681}"/>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0098F450-381C-264C-7B12-914BC884AED7}"/>
              </a:ext>
            </a:extLst>
          </p:cNvPr>
          <p:cNvGrpSpPr/>
          <p:nvPr/>
        </p:nvGrpSpPr>
        <p:grpSpPr>
          <a:xfrm>
            <a:off x="448215" y="1528977"/>
            <a:ext cx="467840" cy="233920"/>
            <a:chOff x="0" y="0"/>
            <a:chExt cx="812800" cy="406400"/>
          </a:xfrm>
        </p:grpSpPr>
        <p:sp>
          <p:nvSpPr>
            <p:cNvPr id="14" name="Freeform 14">
              <a:extLst>
                <a:ext uri="{FF2B5EF4-FFF2-40B4-BE49-F238E27FC236}">
                  <a16:creationId xmlns:a16="http://schemas.microsoft.com/office/drawing/2014/main" id="{9EB5B51F-68E3-07B9-6628-5992D52B35D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FD3CD059-E179-BDD0-56B3-5BC3EDD5B72F}"/>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8" name="Imagem 27">
            <a:extLst>
              <a:ext uri="{FF2B5EF4-FFF2-40B4-BE49-F238E27FC236}">
                <a16:creationId xmlns:a16="http://schemas.microsoft.com/office/drawing/2014/main" id="{2C5DC212-3558-E392-51A7-3A5C16440C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405" y="-46152"/>
            <a:ext cx="7760905" cy="859247"/>
          </a:xfrm>
          <a:prstGeom prst="rect">
            <a:avLst/>
          </a:prstGeom>
        </p:spPr>
      </p:pic>
      <p:grpSp>
        <p:nvGrpSpPr>
          <p:cNvPr id="29" name="Group 8">
            <a:extLst>
              <a:ext uri="{FF2B5EF4-FFF2-40B4-BE49-F238E27FC236}">
                <a16:creationId xmlns:a16="http://schemas.microsoft.com/office/drawing/2014/main" id="{1BA05953-D242-5D81-AF54-A413C55FBDEF}"/>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89949B16-2128-94E2-5474-4D8A4BFF630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33709F30-3EA0-426D-04BD-F9CFF7B8ACC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0" name="TextBox 18">
            <a:extLst>
              <a:ext uri="{FF2B5EF4-FFF2-40B4-BE49-F238E27FC236}">
                <a16:creationId xmlns:a16="http://schemas.microsoft.com/office/drawing/2014/main" id="{9180753A-81EE-EB06-575A-2A4F4C6F0DE5}"/>
              </a:ext>
            </a:extLst>
          </p:cNvPr>
          <p:cNvSpPr txBox="1"/>
          <p:nvPr/>
        </p:nvSpPr>
        <p:spPr>
          <a:xfrm>
            <a:off x="1138924" y="14843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Bold"/>
                <a:ea typeface="Montserrat Bold"/>
                <a:cs typeface="Montserrat Bold"/>
                <a:sym typeface="Montserrat Bold"/>
              </a:rPr>
              <a:t>PACOTE TAS</a:t>
            </a:r>
            <a:r>
              <a:rPr lang="pt-BR" b="1">
                <a:solidFill>
                  <a:schemeClr val="tx1">
                    <a:lumMod val="50000"/>
                    <a:lumOff val="50000"/>
                  </a:schemeClr>
                </a:solidFill>
                <a:latin typeface="Arial"/>
                <a:ea typeface="Arial"/>
                <a:cs typeface="Arial"/>
                <a:sym typeface="Arial"/>
              </a:rPr>
              <a:t>™ - TOTAL AIR SYSTEM ™</a:t>
            </a:r>
            <a:endParaRPr lang="en-US" b="1">
              <a:solidFill>
                <a:schemeClr val="tx1">
                  <a:lumMod val="50000"/>
                  <a:lumOff val="50000"/>
                </a:schemeClr>
              </a:solidFill>
              <a:latin typeface="Montserrat Bold"/>
              <a:ea typeface="Montserrat Bold"/>
              <a:cs typeface="Montserrat Bold"/>
              <a:sym typeface="Montserrat Bold"/>
            </a:endParaRPr>
          </a:p>
        </p:txBody>
      </p:sp>
      <p:sp>
        <p:nvSpPr>
          <p:cNvPr id="27" name="CaixaDeTexto 26">
            <a:extLst>
              <a:ext uri="{FF2B5EF4-FFF2-40B4-BE49-F238E27FC236}">
                <a16:creationId xmlns:a16="http://schemas.microsoft.com/office/drawing/2014/main" id="{AE108D66-408A-52F3-4487-3AD928B31A0D}"/>
              </a:ext>
            </a:extLst>
          </p:cNvPr>
          <p:cNvSpPr txBox="1"/>
          <p:nvPr/>
        </p:nvSpPr>
        <p:spPr>
          <a:xfrm>
            <a:off x="405471" y="1997989"/>
            <a:ext cx="6738557" cy="646331"/>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O pacote TAS™ (Total Air System™) da Série R Ingersoll Rand oferece uma solução integrada que minimiza custos de instalação e espaço, através da integração de um compressor, secador, filtro coalescente e separador de condensado.</a:t>
            </a:r>
            <a:endParaRPr lang="pt-BR" sz="1200">
              <a:latin typeface="Montserrat" panose="00000500000000000000" pitchFamily="2" charset="0"/>
            </a:endParaRPr>
          </a:p>
        </p:txBody>
      </p:sp>
      <p:sp>
        <p:nvSpPr>
          <p:cNvPr id="34" name="CaixaDeTexto 33">
            <a:extLst>
              <a:ext uri="{FF2B5EF4-FFF2-40B4-BE49-F238E27FC236}">
                <a16:creationId xmlns:a16="http://schemas.microsoft.com/office/drawing/2014/main" id="{EA635093-DEBD-5E6F-0B42-EFC342116091}"/>
              </a:ext>
            </a:extLst>
          </p:cNvPr>
          <p:cNvSpPr txBox="1"/>
          <p:nvPr/>
        </p:nvSpPr>
        <p:spPr>
          <a:xfrm>
            <a:off x="449122" y="2960491"/>
            <a:ext cx="6265594" cy="2862322"/>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 </a:t>
            </a:r>
            <a:r>
              <a:rPr lang="pt-BR" sz="1200">
                <a:solidFill>
                  <a:schemeClr val="dk1"/>
                </a:solidFill>
                <a:latin typeface="Montserrat" panose="00000500000000000000" pitchFamily="2" charset="0"/>
                <a:ea typeface="Arial"/>
                <a:cs typeface="Arial"/>
                <a:sym typeface="Arial"/>
              </a:rPr>
              <a:t>Filtro coalescente de alta eficiência padrão e secador de ar refrigerado integrado fornecem ar qualidade ISO 1-4-2;</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Trocador de calor patenteado 3-em-1 oferece maior confiabilidade e eficiência com uma menor queda de pressão;</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Minimiza custos de instalação e fornece monitoramento e manutenção a partir de um ponto único;</a:t>
            </a:r>
          </a:p>
          <a:p>
            <a:pPr marL="0" marR="0" lvl="0" indent="0" algn="just"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ISO 8573-1 Classe 1.4.1;</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Ponto Orvalho 3°C;</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Monitoramento completo do sistema no painel eletrônico do compressor;</a:t>
            </a: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Sistema anti-congelamento.</a:t>
            </a:r>
            <a:endParaRPr lang="pt-BR" sz="1200">
              <a:latin typeface="Montserrat" panose="00000500000000000000" pitchFamily="2" charset="0"/>
            </a:endParaRPr>
          </a:p>
        </p:txBody>
      </p:sp>
      <p:sp>
        <p:nvSpPr>
          <p:cNvPr id="36" name="CaixaDeTexto 35">
            <a:extLst>
              <a:ext uri="{FF2B5EF4-FFF2-40B4-BE49-F238E27FC236}">
                <a16:creationId xmlns:a16="http://schemas.microsoft.com/office/drawing/2014/main" id="{DE150BE2-F9C2-9973-CBE6-83F8A4275B7A}"/>
              </a:ext>
            </a:extLst>
          </p:cNvPr>
          <p:cNvSpPr txBox="1"/>
          <p:nvPr/>
        </p:nvSpPr>
        <p:spPr>
          <a:xfrm>
            <a:off x="4447923" y="7315419"/>
            <a:ext cx="2599950" cy="461665"/>
          </a:xfrm>
          <a:prstGeom prst="rect">
            <a:avLst/>
          </a:prstGeom>
          <a:noFill/>
        </p:spPr>
        <p:txBody>
          <a:bodyPr wrap="square">
            <a:spAutoFit/>
          </a:bodyPr>
          <a:lstStyle/>
          <a:p>
            <a:pPr marL="0" marR="0" lvl="0" indent="0" algn="ctr"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Fornece ar limpo e seco em um conjunto integrado.</a:t>
            </a:r>
            <a:endParaRPr lang="pt-BR" sz="1200">
              <a:solidFill>
                <a:schemeClr val="dk1"/>
              </a:solidFill>
              <a:latin typeface="Montserrat" panose="00000500000000000000" pitchFamily="2" charset="0"/>
              <a:ea typeface="Arial"/>
              <a:cs typeface="Arial"/>
              <a:sym typeface="Arial"/>
            </a:endParaRPr>
          </a:p>
        </p:txBody>
      </p:sp>
      <p:pic>
        <p:nvPicPr>
          <p:cNvPr id="8" name="Google Shape;211;p8">
            <a:extLst>
              <a:ext uri="{FF2B5EF4-FFF2-40B4-BE49-F238E27FC236}">
                <a16:creationId xmlns:a16="http://schemas.microsoft.com/office/drawing/2014/main" id="{2251E591-7993-958B-2C26-FD7B81594559}"/>
              </a:ext>
            </a:extLst>
          </p:cNvPr>
          <p:cNvPicPr preferRelativeResize="0"/>
          <p:nvPr/>
        </p:nvPicPr>
        <p:blipFill rotWithShape="1">
          <a:blip r:embed="rId3">
            <a:alphaModFix/>
          </a:blip>
          <a:srcRect/>
          <a:stretch/>
        </p:blipFill>
        <p:spPr>
          <a:xfrm>
            <a:off x="4562660" y="6006045"/>
            <a:ext cx="2370476" cy="1309374"/>
          </a:xfrm>
          <a:prstGeom prst="rect">
            <a:avLst/>
          </a:prstGeom>
          <a:ln>
            <a:noFill/>
          </a:ln>
          <a:effectLst>
            <a:outerShdw blurRad="190500" algn="tl" rotWithShape="0">
              <a:srgbClr val="000000">
                <a:alpha val="70000"/>
              </a:srgbClr>
            </a:outerShdw>
          </a:effectLst>
        </p:spPr>
      </p:pic>
      <p:sp>
        <p:nvSpPr>
          <p:cNvPr id="2" name="Freeform 11">
            <a:extLst>
              <a:ext uri="{FF2B5EF4-FFF2-40B4-BE49-F238E27FC236}">
                <a16:creationId xmlns:a16="http://schemas.microsoft.com/office/drawing/2014/main" id="{1CE1D27F-2A14-A60B-1FA4-44585D5231C3}"/>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extLst>
      <p:ext uri="{BB962C8B-B14F-4D97-AF65-F5344CB8AC3E}">
        <p14:creationId xmlns:p14="http://schemas.microsoft.com/office/powerpoint/2010/main" val="53010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EF4A1-08F9-3943-2A21-58138BCD895F}"/>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A9A13CFB-4760-386C-E2A0-F549C6F3E0CF}"/>
              </a:ext>
            </a:extLst>
          </p:cNvPr>
          <p:cNvGrpSpPr/>
          <p:nvPr/>
        </p:nvGrpSpPr>
        <p:grpSpPr>
          <a:xfrm>
            <a:off x="362073" y="1396519"/>
            <a:ext cx="289963" cy="144982"/>
            <a:chOff x="0" y="0"/>
            <a:chExt cx="812800" cy="406400"/>
          </a:xfrm>
        </p:grpSpPr>
        <p:sp>
          <p:nvSpPr>
            <p:cNvPr id="5" name="Freeform 14">
              <a:extLst>
                <a:ext uri="{FF2B5EF4-FFF2-40B4-BE49-F238E27FC236}">
                  <a16:creationId xmlns:a16="http://schemas.microsoft.com/office/drawing/2014/main" id="{53681EB5-4BD1-5092-E539-7D3F5E2FC5D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B46F3FD5-69F1-3FF7-A26C-D740FE2FE20E}"/>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5F53FA6A-240E-DA03-CB29-F9D36332D1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158" y="7812"/>
            <a:ext cx="7220893" cy="803582"/>
          </a:xfrm>
          <a:prstGeom prst="rect">
            <a:avLst/>
          </a:prstGeom>
        </p:spPr>
      </p:pic>
      <p:sp>
        <p:nvSpPr>
          <p:cNvPr id="9" name="TextBox 21">
            <a:extLst>
              <a:ext uri="{FF2B5EF4-FFF2-40B4-BE49-F238E27FC236}">
                <a16:creationId xmlns:a16="http://schemas.microsoft.com/office/drawing/2014/main" id="{4B599567-9657-EEFC-AD4B-D2DF79339657}"/>
              </a:ext>
            </a:extLst>
          </p:cNvPr>
          <p:cNvSpPr txBox="1"/>
          <p:nvPr/>
        </p:nvSpPr>
        <p:spPr>
          <a:xfrm>
            <a:off x="362073" y="987454"/>
            <a:ext cx="6858976" cy="395301"/>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 OPCIONAL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69555F80-4A82-68EC-69AE-0FC94881DB22}"/>
              </a:ext>
            </a:extLst>
          </p:cNvPr>
          <p:cNvSpPr txBox="1"/>
          <p:nvPr/>
        </p:nvSpPr>
        <p:spPr>
          <a:xfrm>
            <a:off x="340240" y="1636464"/>
            <a:ext cx="6782685" cy="1706365"/>
          </a:xfrm>
          <a:prstGeom prst="rect">
            <a:avLst/>
          </a:prstGeom>
          <a:noFill/>
        </p:spPr>
        <p:txBody>
          <a:bodyPr wrap="square">
            <a:spAutoFit/>
          </a:bodyPr>
          <a:lstStyle/>
          <a:p>
            <a:pPr>
              <a:buNone/>
            </a:pPr>
            <a:endParaRPr lang="pt-BR" sz="1000" b="1">
              <a:latin typeface="Montserrat" panose="00000500000000000000" pitchFamily="2" charset="0"/>
            </a:endParaRPr>
          </a:p>
          <a:p>
            <a:pPr>
              <a:buNone/>
            </a:pPr>
            <a:r>
              <a:rPr lang="pt-BR" sz="1000">
                <a:latin typeface="Montserrat" panose="00000500000000000000" pitchFamily="2" charset="0"/>
              </a:rPr>
              <a:t>O </a:t>
            </a:r>
            <a:r>
              <a:rPr lang="pt-BR" sz="1000" b="1">
                <a:latin typeface="Montserrat" panose="00000500000000000000" pitchFamily="2" charset="0"/>
              </a:rPr>
              <a:t>PolySep SSM &amp; SPG da Ingersoll Rand</a:t>
            </a:r>
            <a:r>
              <a:rPr lang="pt-BR" sz="1000">
                <a:latin typeface="Montserrat" panose="00000500000000000000" pitchFamily="2" charset="0"/>
              </a:rPr>
              <a:t> é uma solução que alia </a:t>
            </a:r>
            <a:r>
              <a:rPr lang="pt-BR" sz="1000" b="1">
                <a:latin typeface="Montserrat" panose="00000500000000000000" pitchFamily="2" charset="0"/>
              </a:rPr>
              <a:t>eficiência operacional e responsabilidade ambiental</a:t>
            </a:r>
            <a:r>
              <a:rPr lang="pt-BR" sz="1000">
                <a:latin typeface="Montserrat" panose="00000500000000000000" pitchFamily="2" charset="0"/>
              </a:rPr>
              <a:t>. Projetado para tratar o condensado de compressores, o sistema garante o descarte da água dentro dos limites legais (</a:t>
            </a:r>
            <a:r>
              <a:rPr lang="pt-BR" sz="1000" b="1">
                <a:latin typeface="Montserrat" panose="00000500000000000000" pitchFamily="2" charset="0"/>
              </a:rPr>
              <a:t>&lt;10 ppm de óleo residual</a:t>
            </a:r>
            <a:r>
              <a:rPr lang="pt-BR" sz="1000">
                <a:latin typeface="Montserrat" panose="00000500000000000000" pitchFamily="2" charset="0"/>
              </a:rPr>
              <a:t>), reduzindo impactos ambientais e evitando passivos legais.</a:t>
            </a:r>
          </a:p>
          <a:p>
            <a:pPr>
              <a:buNone/>
            </a:pPr>
            <a:endParaRPr lang="pt-BR" sz="1000">
              <a:latin typeface="Montserrat" panose="00000500000000000000" pitchFamily="2" charset="0"/>
            </a:endParaRPr>
          </a:p>
          <a:p>
            <a:pPr>
              <a:buNone/>
            </a:pPr>
            <a:r>
              <a:rPr lang="pt-BR" sz="1000">
                <a:latin typeface="Montserrat" panose="00000500000000000000" pitchFamily="2" charset="0"/>
              </a:rPr>
              <a:t>Com ele, sua empresa reduz custos com destinação de resíduos perigosos, elimina a necessidade de armazenar condensado oleoso no local e fortalece seu compromisso com práticas sustentáveis em linha com normas como a </a:t>
            </a:r>
            <a:r>
              <a:rPr lang="pt-BR" sz="1000" b="1">
                <a:latin typeface="Montserrat" panose="00000500000000000000" pitchFamily="2" charset="0"/>
              </a:rPr>
              <a:t>ISO 14001</a:t>
            </a:r>
            <a:r>
              <a:rPr lang="pt-BR" sz="1000">
                <a:latin typeface="Montserrat" panose="00000500000000000000" pitchFamily="2" charset="0"/>
              </a:rPr>
              <a:t>.</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EDE510A1-0F99-E208-A690-1121FCFD2B85}"/>
              </a:ext>
            </a:extLst>
          </p:cNvPr>
          <p:cNvSpPr txBox="1"/>
          <p:nvPr/>
        </p:nvSpPr>
        <p:spPr>
          <a:xfrm>
            <a:off x="756315" y="1413339"/>
            <a:ext cx="6858976" cy="395301"/>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3E82B879-295C-0D8A-9467-3DAC59D2AD33}"/>
              </a:ext>
            </a:extLst>
          </p:cNvPr>
          <p:cNvSpPr txBox="1"/>
          <p:nvPr/>
        </p:nvSpPr>
        <p:spPr>
          <a:xfrm>
            <a:off x="362072" y="2997560"/>
            <a:ext cx="3949577" cy="2062744"/>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200" b="1">
                <a:latin typeface="Montserrat" panose="00000500000000000000" pitchFamily="2" charset="0"/>
              </a:rPr>
              <a:t>Principais benefícios sustentáveis:</a:t>
            </a:r>
          </a:p>
          <a:p>
            <a:pPr>
              <a:buNone/>
            </a:pPr>
            <a:endParaRPr lang="pt-BR" sz="744" b="1">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Separação eficiente de todos os tipos de lubrificantes (minerais, sintéticos e emulsões estáveis).</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Conformidade total com as exigências ambientais, garantindo descarte seguro.</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Estrutura 100% reciclável em polietileno reforçado.</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Dispensa a necessidade de tanques de armazenamento ou transporte de resíduos.</a:t>
            </a: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08B9C7CE-93ED-7DF5-F4AA-20C23C1C8CC4}"/>
              </a:ext>
            </a:extLst>
          </p:cNvPr>
          <p:cNvSpPr txBox="1"/>
          <p:nvPr/>
        </p:nvSpPr>
        <p:spPr>
          <a:xfrm>
            <a:off x="362072" y="5041789"/>
            <a:ext cx="6662292" cy="1104405"/>
          </a:xfrm>
          <a:prstGeom prst="rect">
            <a:avLst/>
          </a:prstGeom>
          <a:noFill/>
        </p:spPr>
        <p:txBody>
          <a:bodyPr wrap="square">
            <a:spAutoFit/>
          </a:bodyPr>
          <a:lstStyle/>
          <a:p>
            <a:pPr>
              <a:buNone/>
            </a:pPr>
            <a:r>
              <a:rPr lang="pt-BR" sz="900">
                <a:latin typeface="Montserrat" panose="00000500000000000000" pitchFamily="2" charset="0"/>
              </a:rPr>
              <a:t>Além disso, o PolySep utiliza materiais de filtragem de alto desempenho em múltiplos estágios (polipropileno e carvão ativado), que asseguram a máxima pureza da água descartada. O sistema conta também com indicador de vida útil dos elementos e frasco de amostra com válvula de teste,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EA192375-2AEB-59E6-4330-BAD9952A8E6A}"/>
              </a:ext>
            </a:extLst>
          </p:cNvPr>
          <p:cNvPicPr>
            <a:picLocks noChangeAspect="1"/>
          </p:cNvPicPr>
          <p:nvPr/>
        </p:nvPicPr>
        <p:blipFill>
          <a:blip r:embed="rId3"/>
          <a:stretch>
            <a:fillRect/>
          </a:stretch>
        </p:blipFill>
        <p:spPr>
          <a:xfrm>
            <a:off x="4185803" y="3532033"/>
            <a:ext cx="2855745" cy="1045483"/>
          </a:xfrm>
          <a:prstGeom prst="rect">
            <a:avLst/>
          </a:prstGeom>
        </p:spPr>
      </p:pic>
      <p:pic>
        <p:nvPicPr>
          <p:cNvPr id="22" name="Imagem 21">
            <a:extLst>
              <a:ext uri="{FF2B5EF4-FFF2-40B4-BE49-F238E27FC236}">
                <a16:creationId xmlns:a16="http://schemas.microsoft.com/office/drawing/2014/main" id="{5EC69B86-F031-DF33-AFC9-4D5B998404A2}"/>
              </a:ext>
            </a:extLst>
          </p:cNvPr>
          <p:cNvPicPr>
            <a:picLocks noChangeAspect="1"/>
          </p:cNvPicPr>
          <p:nvPr/>
        </p:nvPicPr>
        <p:blipFill>
          <a:blip r:embed="rId4"/>
          <a:stretch>
            <a:fillRect/>
          </a:stretch>
        </p:blipFill>
        <p:spPr>
          <a:xfrm>
            <a:off x="194819" y="5654575"/>
            <a:ext cx="2550520" cy="1932320"/>
          </a:xfrm>
          <a:prstGeom prst="rect">
            <a:avLst/>
          </a:prstGeom>
        </p:spPr>
      </p:pic>
      <p:sp>
        <p:nvSpPr>
          <p:cNvPr id="24" name="CaixaDeTexto 23">
            <a:extLst>
              <a:ext uri="{FF2B5EF4-FFF2-40B4-BE49-F238E27FC236}">
                <a16:creationId xmlns:a16="http://schemas.microsoft.com/office/drawing/2014/main" id="{DB310692-47DB-BFE3-06DB-1F980B9E0A62}"/>
              </a:ext>
            </a:extLst>
          </p:cNvPr>
          <p:cNvSpPr txBox="1"/>
          <p:nvPr/>
        </p:nvSpPr>
        <p:spPr>
          <a:xfrm>
            <a:off x="2969751" y="5792381"/>
            <a:ext cx="3830201" cy="1654299"/>
          </a:xfrm>
          <a:prstGeom prst="rect">
            <a:avLst/>
          </a:prstGeom>
          <a:noFill/>
        </p:spPr>
        <p:txBody>
          <a:bodyPr wrap="square">
            <a:spAutoFit/>
          </a:bodyPr>
          <a:lstStyle/>
          <a:p>
            <a:pPr>
              <a:buNone/>
            </a:pPr>
            <a:endParaRPr lang="pt-BR" sz="1400">
              <a:latin typeface="Montserrat" panose="00000500000000000000" pitchFamily="2" charset="0"/>
            </a:endParaRPr>
          </a:p>
          <a:p>
            <a:pPr>
              <a:buNone/>
            </a:pPr>
            <a:r>
              <a:rPr lang="pt-BR" sz="1050" b="1">
                <a:latin typeface="Montserrat" panose="00000500000000000000" pitchFamily="2" charset="0"/>
              </a:rPr>
              <a:t>Capacidades disponíveis:</a:t>
            </a:r>
          </a:p>
          <a:p>
            <a:pPr>
              <a:buNone/>
            </a:pPr>
            <a:endParaRPr lang="pt-BR" sz="1400" b="1">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Modelos para compressores de </a:t>
            </a:r>
            <a:r>
              <a:rPr lang="pt-BR" sz="900" b="1">
                <a:latin typeface="Montserrat" panose="00000500000000000000" pitchFamily="2" charset="0"/>
              </a:rPr>
              <a:t>2 a 60 m³/min</a:t>
            </a:r>
            <a:r>
              <a:rPr lang="pt-BR" sz="900">
                <a:latin typeface="Montserrat" panose="00000500000000000000" pitchFamily="2" charset="0"/>
              </a:rPr>
              <a:t>.</a:t>
            </a:r>
          </a:p>
          <a:p>
            <a:pPr>
              <a:buFont typeface="Arial" panose="020B0604020202020204" pitchFamily="34" charset="0"/>
              <a:buChar char="•"/>
            </a:pPr>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Adsorção máxima de óleo entre </a:t>
            </a:r>
            <a:r>
              <a:rPr lang="pt-BR" sz="900" b="1">
                <a:latin typeface="Montserrat" panose="00000500000000000000" pitchFamily="2" charset="0"/>
              </a:rPr>
              <a:t>2 e 50 litros</a:t>
            </a:r>
            <a:r>
              <a:rPr lang="pt-BR" sz="900">
                <a:latin typeface="Montserrat" panose="00000500000000000000" pitchFamily="2" charset="0"/>
              </a:rPr>
              <a:t>, conforme o modelo.</a:t>
            </a:r>
          </a:p>
          <a:p>
            <a:endParaRPr lang="pt-BR" sz="900">
              <a:latin typeface="Montserrat" panose="00000500000000000000" pitchFamily="2" charset="0"/>
            </a:endParaRPr>
          </a:p>
          <a:p>
            <a:pPr>
              <a:buFont typeface="Arial" panose="020B0604020202020204" pitchFamily="34" charset="0"/>
              <a:buChar char="•"/>
            </a:pPr>
            <a:r>
              <a:rPr lang="pt-BR" sz="900">
                <a:latin typeface="Montserrat" panose="00000500000000000000" pitchFamily="2" charset="0"/>
              </a:rPr>
              <a:t>Conexões de entrada e saída em </a:t>
            </a:r>
            <a:r>
              <a:rPr lang="pt-BR" sz="900" b="1">
                <a:latin typeface="Montserrat" panose="00000500000000000000" pitchFamily="2" charset="0"/>
              </a:rPr>
              <a:t>latão</a:t>
            </a:r>
            <a:r>
              <a:rPr lang="pt-BR" sz="900">
                <a:latin typeface="Montserrat" panose="00000500000000000000" pitchFamily="2" charset="0"/>
              </a:rPr>
              <a:t>, que garantem maior durabilidade.</a:t>
            </a:r>
          </a:p>
        </p:txBody>
      </p:sp>
      <p:grpSp>
        <p:nvGrpSpPr>
          <p:cNvPr id="25" name="Group 8">
            <a:extLst>
              <a:ext uri="{FF2B5EF4-FFF2-40B4-BE49-F238E27FC236}">
                <a16:creationId xmlns:a16="http://schemas.microsoft.com/office/drawing/2014/main" id="{69A073BE-A686-6270-3CB7-F467AFEBDBFF}"/>
              </a:ext>
            </a:extLst>
          </p:cNvPr>
          <p:cNvGrpSpPr/>
          <p:nvPr/>
        </p:nvGrpSpPr>
        <p:grpSpPr>
          <a:xfrm>
            <a:off x="-18448" y="10578299"/>
            <a:ext cx="7556499" cy="124231"/>
            <a:chOff x="0" y="0"/>
            <a:chExt cx="3047987" cy="131886"/>
          </a:xfrm>
        </p:grpSpPr>
        <p:sp>
          <p:nvSpPr>
            <p:cNvPr id="26" name="Freeform 9">
              <a:extLst>
                <a:ext uri="{FF2B5EF4-FFF2-40B4-BE49-F238E27FC236}">
                  <a16:creationId xmlns:a16="http://schemas.microsoft.com/office/drawing/2014/main" id="{006EF278-EFB3-7872-B37F-178E4EB64C30}"/>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8D138C3A-6C1A-E4AB-419F-23902775E9E7}"/>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C1EF3948-4E1F-7F5B-BEAB-2F27C1FEAA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5516" y="9956856"/>
            <a:ext cx="475528" cy="475528"/>
          </a:xfrm>
          <a:prstGeom prst="rect">
            <a:avLst/>
          </a:prstGeom>
        </p:spPr>
      </p:pic>
      <p:sp>
        <p:nvSpPr>
          <p:cNvPr id="32" name="CaixaDeTexto 31">
            <a:extLst>
              <a:ext uri="{FF2B5EF4-FFF2-40B4-BE49-F238E27FC236}">
                <a16:creationId xmlns:a16="http://schemas.microsoft.com/office/drawing/2014/main" id="{00E12F84-093B-F16F-1A7E-FDC038E6A00C}"/>
              </a:ext>
            </a:extLst>
          </p:cNvPr>
          <p:cNvSpPr txBox="1"/>
          <p:nvPr/>
        </p:nvSpPr>
        <p:spPr>
          <a:xfrm>
            <a:off x="4859804" y="9734859"/>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19960EE6-0007-9167-F199-7FD59FDF93FB}"/>
              </a:ext>
            </a:extLst>
          </p:cNvPr>
          <p:cNvSpPr txBox="1"/>
          <p:nvPr/>
        </p:nvSpPr>
        <p:spPr>
          <a:xfrm>
            <a:off x="5360379" y="10007523"/>
            <a:ext cx="1653226" cy="390171"/>
          </a:xfrm>
          <a:prstGeom prst="rect">
            <a:avLst/>
          </a:prstGeom>
          <a:noFill/>
        </p:spPr>
        <p:txBody>
          <a:bodyPr wrap="square">
            <a:spAutoFit/>
          </a:bodyPr>
          <a:lstStyle/>
          <a:p>
            <a:pPr algn="just">
              <a:lnSpc>
                <a:spcPts val="1186"/>
              </a:lnSpc>
            </a:pPr>
            <a:r>
              <a:rPr lang="en-US" sz="900">
                <a:solidFill>
                  <a:srgbClr val="000000"/>
                </a:solidFill>
                <a:latin typeface="Montserrat"/>
                <a:ea typeface="Montserrat"/>
                <a:cs typeface="Montserrat"/>
                <a:sym typeface="Montserrat"/>
              </a:rPr>
              <a:t>Clique </a:t>
            </a:r>
            <a:r>
              <a:rPr lang="en-US" sz="900" u="sng">
                <a:solidFill>
                  <a:srgbClr val="000000"/>
                </a:solidFill>
                <a:latin typeface="Montserrat"/>
                <a:ea typeface="Montserrat"/>
                <a:cs typeface="Montserrat"/>
                <a:sym typeface="Montserrat"/>
                <a:hlinkClick r:id="rId6" tooltip="https://drive.google.com/file/d/1qvswWTnSpSY-OKvazrC-aJ8r1c-cV4j2/view?usp=sharing"/>
              </a:rPr>
              <a:t>aqui</a:t>
            </a:r>
            <a:r>
              <a:rPr lang="en-US" sz="900">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D00D96FC-E774-F357-5186-43B0FCFBCBCA}"/>
              </a:ext>
            </a:extLst>
          </p:cNvPr>
          <p:cNvSpPr/>
          <p:nvPr/>
        </p:nvSpPr>
        <p:spPr>
          <a:xfrm>
            <a:off x="362072" y="7660844"/>
            <a:ext cx="4739980"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DAEE0193-C525-4C95-582B-7A87EDF98A62}"/>
              </a:ext>
            </a:extLst>
          </p:cNvPr>
          <p:cNvSpPr txBox="1"/>
          <p:nvPr/>
        </p:nvSpPr>
        <p:spPr>
          <a:xfrm>
            <a:off x="679075" y="7873483"/>
            <a:ext cx="6858976" cy="395301"/>
          </a:xfrm>
          <a:prstGeom prst="rect">
            <a:avLst/>
          </a:prstGeom>
        </p:spPr>
        <p:txBody>
          <a:bodyPr wrap="square" lIns="0" tIns="0" rIns="0" bIns="0" rtlCol="0" anchor="t">
            <a:spAutoFit/>
          </a:bodyPr>
          <a:lstStyle/>
          <a:p>
            <a:pPr>
              <a:lnSpc>
                <a:spcPts val="1562"/>
              </a:lnSpc>
            </a:pPr>
            <a:r>
              <a:rPr lang="en-US" sz="1240" b="1">
                <a:latin typeface="Montserrat" panose="00000500000000000000" pitchFamily="2" charset="0"/>
                <a:ea typeface="Montserrat Bold"/>
                <a:cs typeface="Montserrat Bold"/>
                <a:sym typeface="Montserrat Bold"/>
              </a:rPr>
              <a:t>ORIENTAÇÃO TÉCNICA</a:t>
            </a:r>
            <a:endParaRPr lang="en-US" sz="124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D4EEB4CC-0A79-5E73-67A4-082659DF71B5}"/>
              </a:ext>
            </a:extLst>
          </p:cNvPr>
          <p:cNvSpPr>
            <a:spLocks noChangeArrowheads="1"/>
          </p:cNvSpPr>
          <p:nvPr/>
        </p:nvSpPr>
        <p:spPr bwMode="auto">
          <a:xfrm>
            <a:off x="470156" y="8304673"/>
            <a:ext cx="2624758"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10</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R$ 12.460,00</a:t>
            </a:r>
          </a:p>
        </p:txBody>
      </p:sp>
      <p:sp>
        <p:nvSpPr>
          <p:cNvPr id="42" name="CaixaDeTexto 41">
            <a:extLst>
              <a:ext uri="{FF2B5EF4-FFF2-40B4-BE49-F238E27FC236}">
                <a16:creationId xmlns:a16="http://schemas.microsoft.com/office/drawing/2014/main" id="{7029FBE5-3B10-78B9-9503-99E53DA65A51}"/>
              </a:ext>
            </a:extLst>
          </p:cNvPr>
          <p:cNvSpPr txBox="1"/>
          <p:nvPr/>
        </p:nvSpPr>
        <p:spPr>
          <a:xfrm>
            <a:off x="391282" y="8934869"/>
            <a:ext cx="6343502" cy="553998"/>
          </a:xfrm>
          <a:prstGeom prst="rect">
            <a:avLst/>
          </a:prstGeom>
          <a:noFill/>
        </p:spPr>
        <p:txBody>
          <a:bodyPr wrap="square">
            <a:spAutoFit/>
          </a:bodyPr>
          <a:lstStyle/>
          <a:p>
            <a:r>
              <a:rPr lang="pt-BR" sz="1000">
                <a:latin typeface="Montserrat" panose="00000500000000000000" pitchFamily="2" charset="0"/>
              </a:rPr>
              <a:t>O modelo apresentado acima tem caráter </a:t>
            </a:r>
            <a:r>
              <a:rPr lang="pt-BR" sz="1000" b="1">
                <a:latin typeface="Montserrat" panose="00000500000000000000" pitchFamily="2" charset="0"/>
              </a:rPr>
              <a:t>ilustrativo</a:t>
            </a:r>
            <a:r>
              <a:rPr lang="pt-BR" sz="1000">
                <a:latin typeface="Montserrat" panose="00000500000000000000" pitchFamily="2" charset="0"/>
              </a:rPr>
              <a:t>, considerando a capacidade do compressor em análise. Para assegurar o dimensionamento ideal, é fundamental que nossa equipe técnica avalie seu </a:t>
            </a:r>
            <a:r>
              <a:rPr lang="pt-BR" sz="1000" b="1">
                <a:latin typeface="Montserrat" panose="00000500000000000000" pitchFamily="2" charset="0"/>
              </a:rPr>
              <a:t>parque de máquinas</a:t>
            </a:r>
            <a:r>
              <a:rPr lang="pt-BR" sz="1000">
                <a:latin typeface="Montserrat" panose="00000500000000000000" pitchFamily="2" charset="0"/>
              </a:rPr>
              <a:t> e indique a caixa separadora mais adequada.</a:t>
            </a:r>
          </a:p>
        </p:txBody>
      </p:sp>
      <p:pic>
        <p:nvPicPr>
          <p:cNvPr id="7" name="Imagem 6">
            <a:extLst>
              <a:ext uri="{FF2B5EF4-FFF2-40B4-BE49-F238E27FC236}">
                <a16:creationId xmlns:a16="http://schemas.microsoft.com/office/drawing/2014/main" id="{DB062BAF-E798-CA06-BF6C-E4FB035B8CE3}"/>
              </a:ext>
            </a:extLst>
          </p:cNvPr>
          <p:cNvPicPr>
            <a:picLocks noChangeAspect="1"/>
          </p:cNvPicPr>
          <p:nvPr/>
        </p:nvPicPr>
        <p:blipFill>
          <a:blip r:embed="rId7"/>
          <a:stretch>
            <a:fillRect/>
          </a:stretch>
        </p:blipFill>
        <p:spPr>
          <a:xfrm>
            <a:off x="4929006" y="7556706"/>
            <a:ext cx="1586365" cy="1426041"/>
          </a:xfrm>
          <a:prstGeom prst="rect">
            <a:avLst/>
          </a:prstGeom>
          <a:ln>
            <a:noFill/>
          </a:ln>
          <a:effectLst>
            <a:softEdge rad="112500"/>
          </a:effectLst>
        </p:spPr>
      </p:pic>
      <p:sp>
        <p:nvSpPr>
          <p:cNvPr id="2" name="Freeform 11">
            <a:extLst>
              <a:ext uri="{FF2B5EF4-FFF2-40B4-BE49-F238E27FC236}">
                <a16:creationId xmlns:a16="http://schemas.microsoft.com/office/drawing/2014/main" id="{139B34BD-47D4-568B-8606-8859EE7FE131}"/>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269604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624993" y="1330849"/>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594318" y="6602658"/>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2"/>
            <a:stretch>
              <a:fillRect/>
            </a:stretch>
          </a:blipFill>
        </p:spPr>
      </p:sp>
      <p:sp>
        <p:nvSpPr>
          <p:cNvPr id="18" name="TextBox 18"/>
          <p:cNvSpPr txBox="1"/>
          <p:nvPr/>
        </p:nvSpPr>
        <p:spPr>
          <a:xfrm>
            <a:off x="1199439" y="1294458"/>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385336" y="6679375"/>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3"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923760347"/>
              </p:ext>
            </p:extLst>
          </p:nvPr>
        </p:nvGraphicFramePr>
        <p:xfrm>
          <a:off x="661402" y="394003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242" y="-90300"/>
            <a:ext cx="7904450" cy="859247"/>
          </a:xfrm>
          <a:prstGeom prst="rect">
            <a:avLst/>
          </a:prstGeom>
        </p:spPr>
      </p:pic>
      <p:grpSp>
        <p:nvGrpSpPr>
          <p:cNvPr id="7" name="Group 8">
            <a:extLst>
              <a:ext uri="{FF2B5EF4-FFF2-40B4-BE49-F238E27FC236}">
                <a16:creationId xmlns:a16="http://schemas.microsoft.com/office/drawing/2014/main" id="{127620F4-326C-FF64-E5CB-89823AA33299}"/>
              </a:ext>
            </a:extLst>
          </p:cNvPr>
          <p:cNvGrpSpPr/>
          <p:nvPr/>
        </p:nvGrpSpPr>
        <p:grpSpPr>
          <a:xfrm>
            <a:off x="-3500" y="10528423"/>
            <a:ext cx="7556500" cy="231978"/>
            <a:chOff x="0" y="0"/>
            <a:chExt cx="3047987" cy="131886"/>
          </a:xfrm>
        </p:grpSpPr>
        <p:sp>
          <p:nvSpPr>
            <p:cNvPr id="8" name="Freeform 9">
              <a:extLst>
                <a:ext uri="{FF2B5EF4-FFF2-40B4-BE49-F238E27FC236}">
                  <a16:creationId xmlns:a16="http://schemas.microsoft.com/office/drawing/2014/main" id="{FEA71C78-10FB-2BBB-4394-7175F33CFDD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9" name="TextBox 10">
              <a:extLst>
                <a:ext uri="{FF2B5EF4-FFF2-40B4-BE49-F238E27FC236}">
                  <a16:creationId xmlns:a16="http://schemas.microsoft.com/office/drawing/2014/main" id="{4786084C-5FFE-1246-FA22-5F8B80DAD49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3" name="Freeform 11">
            <a:extLst>
              <a:ext uri="{FF2B5EF4-FFF2-40B4-BE49-F238E27FC236}">
                <a16:creationId xmlns:a16="http://schemas.microsoft.com/office/drawing/2014/main" id="{147B772C-2203-4A2B-B96E-C4C916A37CBB}"/>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73914" y="129833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3739" y="1253716"/>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22528" y="8897803"/>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2"/>
            <a:stretch>
              <a:fillRect l="-22727" t="-9148" r="-14257" b="-13137"/>
            </a:stretch>
          </a:blipFill>
        </p:spPr>
      </p:sp>
      <p:sp>
        <p:nvSpPr>
          <p:cNvPr id="20" name="TextBox 20"/>
          <p:cNvSpPr txBox="1"/>
          <p:nvPr/>
        </p:nvSpPr>
        <p:spPr>
          <a:xfrm>
            <a:off x="4304850" y="8876297"/>
            <a:ext cx="2892867" cy="1262718"/>
          </a:xfrm>
          <a:prstGeom prst="rect">
            <a:avLst/>
          </a:prstGeom>
        </p:spPr>
        <p:txBody>
          <a:bodyPr wrap="square"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4850" y="10158794"/>
            <a:ext cx="3005238"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580" y="57019"/>
            <a:ext cx="7359650"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7">
            <a:extLst>
              <a:ext uri="{FF2B5EF4-FFF2-40B4-BE49-F238E27FC236}">
                <a16:creationId xmlns:a16="http://schemas.microsoft.com/office/drawing/2014/main" id="{C79191C8-6935-4B8E-7D40-63E9197E65DE}"/>
              </a:ext>
            </a:extLst>
          </p:cNvPr>
          <p:cNvSpPr txBox="1"/>
          <p:nvPr/>
        </p:nvSpPr>
        <p:spPr>
          <a:xfrm>
            <a:off x="-420233" y="1640133"/>
            <a:ext cx="7556500" cy="67403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
        <p:nvSpPr>
          <p:cNvPr id="2" name="Freeform 11">
            <a:extLst>
              <a:ext uri="{FF2B5EF4-FFF2-40B4-BE49-F238E27FC236}">
                <a16:creationId xmlns:a16="http://schemas.microsoft.com/office/drawing/2014/main" id="{2CF46EF1-8815-308A-BD49-4C6423929D38}"/>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575210" y="3764592"/>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4297" y="7726264"/>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6"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26701" y="1053109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8" tooltip="Visite nosso website"/>
            <a:extLst>
              <a:ext uri="{FF2B5EF4-FFF2-40B4-BE49-F238E27FC236}">
                <a16:creationId xmlns:a16="http://schemas.microsoft.com/office/drawing/2014/main" id="{030686BF-A69F-2FD4-F01F-C83BB867BA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21841" y="9791857"/>
            <a:ext cx="655158" cy="655158"/>
          </a:xfrm>
          <a:prstGeom prst="rect">
            <a:avLst/>
          </a:prstGeom>
        </p:spPr>
      </p:pic>
      <p:pic>
        <p:nvPicPr>
          <p:cNvPr id="8" name="Imagem 7">
            <a:hlinkClick r:id="rId10" tooltip="Vídeo Institucional"/>
            <a:extLst>
              <a:ext uri="{FF2B5EF4-FFF2-40B4-BE49-F238E27FC236}">
                <a16:creationId xmlns:a16="http://schemas.microsoft.com/office/drawing/2014/main" id="{714DA793-7FDB-71E8-F15A-47309645320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85214" y="10016685"/>
            <a:ext cx="369574" cy="335547"/>
          </a:xfrm>
          <a:prstGeom prst="rect">
            <a:avLst/>
          </a:prstGeom>
        </p:spPr>
      </p:pic>
      <p:pic>
        <p:nvPicPr>
          <p:cNvPr id="9" name="Imagem 8">
            <a:hlinkClick r:id="rId12"/>
            <a:extLst>
              <a:ext uri="{FF2B5EF4-FFF2-40B4-BE49-F238E27FC236}">
                <a16:creationId xmlns:a16="http://schemas.microsoft.com/office/drawing/2014/main" id="{A9DBDF25-F998-3491-C5C7-743F4FC5E7B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0772" y="9999221"/>
            <a:ext cx="322849" cy="322849"/>
          </a:xfrm>
          <a:prstGeom prst="rect">
            <a:avLst/>
          </a:prstGeom>
        </p:spPr>
      </p:pic>
      <p:pic>
        <p:nvPicPr>
          <p:cNvPr id="10" name="Imagem 9">
            <a:hlinkClick r:id="rId14"/>
            <a:extLst>
              <a:ext uri="{FF2B5EF4-FFF2-40B4-BE49-F238E27FC236}">
                <a16:creationId xmlns:a16="http://schemas.microsoft.com/office/drawing/2014/main" id="{652CDE4E-0781-F5E0-43F1-0536B68DEE4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21196" y="9995848"/>
            <a:ext cx="322849" cy="322849"/>
          </a:xfrm>
          <a:prstGeom prst="rect">
            <a:avLst/>
          </a:prstGeom>
        </p:spPr>
      </p:pic>
      <p:pic>
        <p:nvPicPr>
          <p:cNvPr id="12" name="Imagem 11">
            <a:hlinkClick r:id="rId16"/>
            <a:extLst>
              <a:ext uri="{FF2B5EF4-FFF2-40B4-BE49-F238E27FC236}">
                <a16:creationId xmlns:a16="http://schemas.microsoft.com/office/drawing/2014/main" id="{481CC987-7643-E6BF-BF96-2E7BD0B21A8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48047" y="10009536"/>
            <a:ext cx="322849" cy="322849"/>
          </a:xfrm>
          <a:prstGeom prst="rect">
            <a:avLst/>
          </a:prstGeom>
        </p:spPr>
      </p:pic>
      <p:pic>
        <p:nvPicPr>
          <p:cNvPr id="32" name="Imagem 31">
            <a:hlinkClick r:id="rId18"/>
            <a:extLst>
              <a:ext uri="{FF2B5EF4-FFF2-40B4-BE49-F238E27FC236}">
                <a16:creationId xmlns:a16="http://schemas.microsoft.com/office/drawing/2014/main" id="{FAAA73E6-7B03-5B64-28FF-299557EC4C3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86237" y="9999221"/>
            <a:ext cx="341088" cy="341088"/>
          </a:xfrm>
          <a:prstGeom prst="rect">
            <a:avLst/>
          </a:prstGeom>
        </p:spPr>
      </p:pic>
      <p:sp>
        <p:nvSpPr>
          <p:cNvPr id="34" name="CaixaDeTexto 33">
            <a:extLst>
              <a:ext uri="{FF2B5EF4-FFF2-40B4-BE49-F238E27FC236}">
                <a16:creationId xmlns:a16="http://schemas.microsoft.com/office/drawing/2014/main" id="{FA7EF3F3-A2A8-5C41-AFCB-C0095F8359EF}"/>
              </a:ext>
            </a:extLst>
          </p:cNvPr>
          <p:cNvSpPr txBox="1"/>
          <p:nvPr/>
        </p:nvSpPr>
        <p:spPr>
          <a:xfrm>
            <a:off x="3789246" y="9620689"/>
            <a:ext cx="3875314" cy="276999"/>
          </a:xfrm>
          <a:prstGeom prst="rect">
            <a:avLst/>
          </a:prstGeom>
          <a:noFill/>
        </p:spPr>
        <p:txBody>
          <a:bodyPr wrap="square">
            <a:spAutoFit/>
          </a:bodyPr>
          <a:lstStyle/>
          <a:p>
            <a:r>
              <a:rPr lang="pt-BR" sz="1200" b="1">
                <a:latin typeface="Montserrat" panose="00000500000000000000" pitchFamily="2" charset="0"/>
                <a:cs typeface="Aharoni" panose="02010803020104030203" pitchFamily="2" charset="-79"/>
              </a:rPr>
              <a:t>Conecte-se com a gente:</a:t>
            </a:r>
            <a:endParaRPr lang="pt-BR" sz="1200" b="1" dirty="0">
              <a:latin typeface="Montserrat" panose="00000500000000000000" pitchFamily="2" charset="0"/>
              <a:cs typeface="Aharoni" panose="02010803020104030203" pitchFamily="2" charset="-79"/>
            </a:endParaRPr>
          </a:p>
        </p:txBody>
      </p:sp>
      <p:sp>
        <p:nvSpPr>
          <p:cNvPr id="2" name="Freeform 11">
            <a:extLst>
              <a:ext uri="{FF2B5EF4-FFF2-40B4-BE49-F238E27FC236}">
                <a16:creationId xmlns:a16="http://schemas.microsoft.com/office/drawing/2014/main" id="{315EA891-CB99-BC5B-E8B4-4F8CF42538AB}"/>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0"/>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grpSp>
        <p:nvGrpSpPr>
          <p:cNvPr id="7" name="Group 8">
            <a:extLst>
              <a:ext uri="{FF2B5EF4-FFF2-40B4-BE49-F238E27FC236}">
                <a16:creationId xmlns:a16="http://schemas.microsoft.com/office/drawing/2014/main" id="{6849DB32-37DE-DC68-B896-913F9C1DC0FE}"/>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29F11F61-49A9-B6A8-0913-4E62BD47100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E43542CA-1B45-56CD-60E0-FB70D3E8B3C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 name="Freeform 11">
            <a:extLst>
              <a:ext uri="{FF2B5EF4-FFF2-40B4-BE49-F238E27FC236}">
                <a16:creationId xmlns:a16="http://schemas.microsoft.com/office/drawing/2014/main" id="{35D45E60-8619-76A6-E749-CF2F7097788B}"/>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2"/>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0" y="39940"/>
            <a:ext cx="7560000" cy="859247"/>
          </a:xfrm>
          <a:prstGeom prst="rect">
            <a:avLst/>
          </a:prstGeom>
        </p:spPr>
      </p:pic>
      <p:sp>
        <p:nvSpPr>
          <p:cNvPr id="2" name="Freeform 11">
            <a:extLst>
              <a:ext uri="{FF2B5EF4-FFF2-40B4-BE49-F238E27FC236}">
                <a16:creationId xmlns:a16="http://schemas.microsoft.com/office/drawing/2014/main" id="{3B7F2958-A454-6976-AC9C-179ABDAC2C1B}"/>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2"/>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3"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sp>
        <p:nvSpPr>
          <p:cNvPr id="2" name="Freeform 11">
            <a:extLst>
              <a:ext uri="{FF2B5EF4-FFF2-40B4-BE49-F238E27FC236}">
                <a16:creationId xmlns:a16="http://schemas.microsoft.com/office/drawing/2014/main" id="{7F26C3AE-6AC4-7358-66B5-CFC41E12B414}"/>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876" y="1657769"/>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94992" y="4585198"/>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63501" y="1633184"/>
            <a:ext cx="6095952"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150" y="-137704"/>
            <a:ext cx="7737150" cy="859247"/>
          </a:xfrm>
          <a:prstGeom prst="rect">
            <a:avLst/>
          </a:prstGeom>
        </p:spPr>
      </p:pic>
      <p:grpSp>
        <p:nvGrpSpPr>
          <p:cNvPr id="25" name="Group 8">
            <a:extLst>
              <a:ext uri="{FF2B5EF4-FFF2-40B4-BE49-F238E27FC236}">
                <a16:creationId xmlns:a16="http://schemas.microsoft.com/office/drawing/2014/main" id="{418FDBA1-DF8F-CEA9-7C91-65D78750C4EB}"/>
              </a:ext>
            </a:extLst>
          </p:cNvPr>
          <p:cNvGrpSpPr/>
          <p:nvPr/>
        </p:nvGrpSpPr>
        <p:grpSpPr>
          <a:xfrm>
            <a:off x="-3501" y="10596650"/>
            <a:ext cx="7556500" cy="231978"/>
            <a:chOff x="0" y="0"/>
            <a:chExt cx="3047987" cy="131886"/>
          </a:xfrm>
        </p:grpSpPr>
        <p:sp>
          <p:nvSpPr>
            <p:cNvPr id="26" name="Freeform 9">
              <a:extLst>
                <a:ext uri="{FF2B5EF4-FFF2-40B4-BE49-F238E27FC236}">
                  <a16:creationId xmlns:a16="http://schemas.microsoft.com/office/drawing/2014/main" id="{39402534-480B-EE0E-7680-84BB3722A4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9F5E098C-FCAD-E910-E75B-2E648CBBEBB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8" name="Google Shape;155;p5">
            <a:extLst>
              <a:ext uri="{FF2B5EF4-FFF2-40B4-BE49-F238E27FC236}">
                <a16:creationId xmlns:a16="http://schemas.microsoft.com/office/drawing/2014/main" id="{058D9F71-18D6-60B4-B881-298F14F55980}"/>
              </a:ext>
            </a:extLst>
          </p:cNvPr>
          <p:cNvSpPr/>
          <p:nvPr/>
        </p:nvSpPr>
        <p:spPr>
          <a:xfrm>
            <a:off x="874534" y="2021514"/>
            <a:ext cx="4608974"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3">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4">
            <a:alphaModFix/>
          </a:blip>
          <a:srcRect/>
          <a:stretch/>
        </p:blipFill>
        <p:spPr>
          <a:xfrm>
            <a:off x="450060" y="2039056"/>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5">
            <a:alphaModFix/>
          </a:blip>
          <a:srcRect/>
          <a:stretch/>
        </p:blipFill>
        <p:spPr>
          <a:xfrm>
            <a:off x="515437" y="2936352"/>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6">
            <a:alphaModFix/>
          </a:blip>
          <a:srcRect/>
          <a:stretch/>
        </p:blipFill>
        <p:spPr>
          <a:xfrm>
            <a:off x="2592301" y="2936352"/>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7">
            <a:alphaModFix/>
          </a:blip>
          <a:srcRect/>
          <a:stretch/>
        </p:blipFill>
        <p:spPr>
          <a:xfrm>
            <a:off x="4724622" y="2936353"/>
            <a:ext cx="1981200" cy="1295400"/>
          </a:xfrm>
          <a:prstGeom prst="rect">
            <a:avLst/>
          </a:prstGeom>
          <a:ln>
            <a:noFill/>
          </a:ln>
          <a:effectLst>
            <a:outerShdw blurRad="190500" algn="tl" rotWithShape="0">
              <a:srgbClr val="000000">
                <a:alpha val="70000"/>
              </a:srgbClr>
            </a:outerShdw>
          </a:effectLst>
        </p:spPr>
      </p:pic>
      <p:sp>
        <p:nvSpPr>
          <p:cNvPr id="21" name="TextBox 19">
            <a:extLst>
              <a:ext uri="{FF2B5EF4-FFF2-40B4-BE49-F238E27FC236}">
                <a16:creationId xmlns:a16="http://schemas.microsoft.com/office/drawing/2014/main" id="{1843453F-3E8C-69F2-ADA7-0A25E47DB8AE}"/>
              </a:ext>
            </a:extLst>
          </p:cNvPr>
          <p:cNvSpPr txBox="1"/>
          <p:nvPr/>
        </p:nvSpPr>
        <p:spPr>
          <a:xfrm>
            <a:off x="934188" y="5983552"/>
            <a:ext cx="6328753"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PROTEÇÃO PAC (PROGRESSIVE ADAPTIVE CONTROL)</a:t>
            </a:r>
          </a:p>
        </p:txBody>
      </p:sp>
      <p:grpSp>
        <p:nvGrpSpPr>
          <p:cNvPr id="22" name="Group 13">
            <a:extLst>
              <a:ext uri="{FF2B5EF4-FFF2-40B4-BE49-F238E27FC236}">
                <a16:creationId xmlns:a16="http://schemas.microsoft.com/office/drawing/2014/main" id="{44C6EAF4-8669-BF6B-EF4A-39A00CD7C111}"/>
              </a:ext>
            </a:extLst>
          </p:cNvPr>
          <p:cNvGrpSpPr/>
          <p:nvPr/>
        </p:nvGrpSpPr>
        <p:grpSpPr>
          <a:xfrm>
            <a:off x="468673" y="6008420"/>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Rectangle 1">
            <a:extLst>
              <a:ext uri="{FF2B5EF4-FFF2-40B4-BE49-F238E27FC236}">
                <a16:creationId xmlns:a16="http://schemas.microsoft.com/office/drawing/2014/main" id="{642AEFE6-C33E-655B-DCB9-7F5B7492B23A}"/>
              </a:ext>
            </a:extLst>
          </p:cNvPr>
          <p:cNvSpPr>
            <a:spLocks noChangeArrowheads="1"/>
          </p:cNvSpPr>
          <p:nvPr/>
        </p:nvSpPr>
        <p:spPr bwMode="auto">
          <a:xfrm>
            <a:off x="0" y="0"/>
            <a:ext cx="75565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pic>
        <p:nvPicPr>
          <p:cNvPr id="30" name="Imagem 29" descr="Uma imagem contendo no interior, foto, monitor, televisão&#10;&#10;O conteúdo gerado por IA pode estar incorreto.">
            <a:extLst>
              <a:ext uri="{FF2B5EF4-FFF2-40B4-BE49-F238E27FC236}">
                <a16:creationId xmlns:a16="http://schemas.microsoft.com/office/drawing/2014/main" id="{D5F29D50-51DB-9F3F-05A8-4911BCED74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9554" y="6575867"/>
            <a:ext cx="1608127" cy="1405375"/>
          </a:xfrm>
          <a:prstGeom prst="rect">
            <a:avLst/>
          </a:prstGeom>
          <a:ln>
            <a:noFill/>
          </a:ln>
          <a:effectLst>
            <a:outerShdw blurRad="190500" algn="tl" rotWithShape="0">
              <a:srgbClr val="000000">
                <a:alpha val="70000"/>
              </a:srgbClr>
            </a:outerShdw>
          </a:effectLst>
        </p:spPr>
      </p:pic>
      <p:sp>
        <p:nvSpPr>
          <p:cNvPr id="39" name="CaixaDeTexto 38">
            <a:extLst>
              <a:ext uri="{FF2B5EF4-FFF2-40B4-BE49-F238E27FC236}">
                <a16:creationId xmlns:a16="http://schemas.microsoft.com/office/drawing/2014/main" id="{BF729F00-6390-E04C-5F5F-EF92E750E5F8}"/>
              </a:ext>
            </a:extLst>
          </p:cNvPr>
          <p:cNvSpPr txBox="1"/>
          <p:nvPr/>
        </p:nvSpPr>
        <p:spPr>
          <a:xfrm>
            <a:off x="2491552" y="6685836"/>
            <a:ext cx="4551391" cy="2677656"/>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Indicador de desempenho do compressor em tempo real;</a:t>
            </a:r>
          </a:p>
          <a:p>
            <a:pPr marR="0" lvl="0" algn="l" rtl="0">
              <a:spcBef>
                <a:spcPts val="0"/>
              </a:spcBef>
              <a:spcAft>
                <a:spcPts val="0"/>
              </a:spcAft>
              <a:buClr>
                <a:schemeClr val="dk1"/>
              </a:buClr>
              <a:buSzPts val="1000"/>
            </a:pP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Evita paradas, pois adapta os parâmetros de operação automaticamente, as condições reais dos filtros;</a:t>
            </a:r>
          </a:p>
          <a:p>
            <a:pPr marR="0" lvl="0" algn="l" rtl="0">
              <a:spcBef>
                <a:spcPts val="0"/>
              </a:spcBef>
              <a:spcAft>
                <a:spcPts val="0"/>
              </a:spcAft>
              <a:buClr>
                <a:schemeClr val="dk1"/>
              </a:buClr>
              <a:buSzPts val="1000"/>
            </a:pP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Válvula termostática reage rapidamente fazendo com que o compressor trabalhe sempre na temperatura ideal;</a:t>
            </a:r>
          </a:p>
          <a:p>
            <a:pPr marR="0" lvl="0" algn="l" rtl="0">
              <a:spcBef>
                <a:spcPts val="0"/>
              </a:spcBef>
              <a:spcAft>
                <a:spcPts val="0"/>
              </a:spcAft>
              <a:buClr>
                <a:schemeClr val="dk1"/>
              </a:buClr>
              <a:buSzPts val="1000"/>
            </a:pP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a:t>
            </a:r>
            <a:r>
              <a:rPr lang="pt-BR" sz="1200" b="1">
                <a:solidFill>
                  <a:schemeClr val="dk1"/>
                </a:solidFill>
                <a:latin typeface="Montserrat" panose="00000500000000000000" pitchFamily="2" charset="0"/>
                <a:ea typeface="Arial"/>
                <a:cs typeface="Arial"/>
                <a:sym typeface="Arial"/>
              </a:rPr>
              <a:t>NOTA:</a:t>
            </a:r>
            <a:r>
              <a:rPr lang="pt-BR" sz="1200">
                <a:solidFill>
                  <a:schemeClr val="dk1"/>
                </a:solidFill>
                <a:latin typeface="Montserrat" panose="00000500000000000000" pitchFamily="2" charset="0"/>
                <a:ea typeface="Arial"/>
                <a:cs typeface="Arial"/>
                <a:sym typeface="Arial"/>
              </a:rPr>
              <a:t>  A concorrência não monitora os filtros em tempo real, estes quando saturados causam paradas indesejadas</a:t>
            </a:r>
            <a:r>
              <a:rPr lang="pt-BR" sz="1200">
                <a:latin typeface="Montserrat" panose="00000500000000000000" pitchFamily="2" charset="0"/>
                <a:sym typeface="Arial"/>
              </a:rPr>
              <a:t> </a:t>
            </a:r>
            <a:r>
              <a:rPr lang="pt-BR" sz="1200">
                <a:solidFill>
                  <a:schemeClr val="dk1"/>
                </a:solidFill>
                <a:latin typeface="Montserrat" panose="00000500000000000000" pitchFamily="2" charset="0"/>
                <a:ea typeface="Arial"/>
                <a:cs typeface="Arial"/>
                <a:sym typeface="Arial"/>
              </a:rPr>
              <a:t>no compressor por sobrecarga de corrente elétrica e/ou alto diferencial  de temperatura.</a:t>
            </a:r>
            <a:endParaRPr lang="pt-BR" sz="1200">
              <a:latin typeface="Montserrat" panose="00000500000000000000" pitchFamily="2" charset="0"/>
            </a:endParaRPr>
          </a:p>
        </p:txBody>
      </p:sp>
      <p:pic>
        <p:nvPicPr>
          <p:cNvPr id="40" name="Google Shape;153;p5" descr="T:\Rotary\Velocity\R-Series CGI  Images\filter01.jpg">
            <a:extLst>
              <a:ext uri="{FF2B5EF4-FFF2-40B4-BE49-F238E27FC236}">
                <a16:creationId xmlns:a16="http://schemas.microsoft.com/office/drawing/2014/main" id="{691DB209-A938-2933-FF96-7F88BC09ABA5}"/>
              </a:ext>
            </a:extLst>
          </p:cNvPr>
          <p:cNvPicPr preferRelativeResize="0"/>
          <p:nvPr/>
        </p:nvPicPr>
        <p:blipFill rotWithShape="1">
          <a:blip r:embed="rId9">
            <a:alphaModFix/>
          </a:blip>
          <a:srcRect t="24004" r="55414"/>
          <a:stretch/>
        </p:blipFill>
        <p:spPr>
          <a:xfrm>
            <a:off x="629521" y="8272506"/>
            <a:ext cx="1442778" cy="1378345"/>
          </a:xfrm>
          <a:prstGeom prst="rect">
            <a:avLst/>
          </a:prstGeom>
          <a:ln>
            <a:noFill/>
          </a:ln>
          <a:effectLst>
            <a:outerShdw blurRad="190500" algn="tl" rotWithShape="0">
              <a:srgbClr val="000000">
                <a:alpha val="70000"/>
              </a:srgbClr>
            </a:outerShdw>
          </a:effectLst>
        </p:spPr>
      </p:pic>
      <p:sp>
        <p:nvSpPr>
          <p:cNvPr id="2" name="Freeform 11">
            <a:extLst>
              <a:ext uri="{FF2B5EF4-FFF2-40B4-BE49-F238E27FC236}">
                <a16:creationId xmlns:a16="http://schemas.microsoft.com/office/drawing/2014/main" id="{9119F71C-88A7-5E31-6F95-9A16532B4598}"/>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10"/>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BBA3B-1AE1-066B-4197-B9C973268207}"/>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7B3A1CC7-B1A0-6196-B25B-67ACB1B0D3E2}"/>
              </a:ext>
            </a:extLst>
          </p:cNvPr>
          <p:cNvGrpSpPr/>
          <p:nvPr/>
        </p:nvGrpSpPr>
        <p:grpSpPr>
          <a:xfrm>
            <a:off x="566972" y="1704424"/>
            <a:ext cx="374337" cy="187168"/>
            <a:chOff x="0" y="0"/>
            <a:chExt cx="812800" cy="406400"/>
          </a:xfrm>
        </p:grpSpPr>
        <p:sp>
          <p:nvSpPr>
            <p:cNvPr id="14" name="Freeform 14">
              <a:extLst>
                <a:ext uri="{FF2B5EF4-FFF2-40B4-BE49-F238E27FC236}">
                  <a16:creationId xmlns:a16="http://schemas.microsoft.com/office/drawing/2014/main" id="{71BD489C-7FD9-1412-6108-4E4331CC883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482C3870-C49D-D954-DFFC-54F0158DF5C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C9493A51-AD11-A935-85F3-C57E4E5FC043}"/>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Bold"/>
                <a:ea typeface="Montserrat Bold"/>
                <a:cs typeface="Montserrat Bold"/>
                <a:sym typeface="Montserrat Bold"/>
              </a:rPr>
              <a:t>VANTAGENS DO PRODUTO</a:t>
            </a:r>
          </a:p>
        </p:txBody>
      </p:sp>
      <p:pic>
        <p:nvPicPr>
          <p:cNvPr id="24" name="Imagem 23">
            <a:extLst>
              <a:ext uri="{FF2B5EF4-FFF2-40B4-BE49-F238E27FC236}">
                <a16:creationId xmlns:a16="http://schemas.microsoft.com/office/drawing/2014/main" id="{5E5AACD6-ECEB-FA06-CB8C-8D26982AE2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38" y="15367"/>
            <a:ext cx="7508062" cy="859247"/>
          </a:xfrm>
          <a:prstGeom prst="rect">
            <a:avLst/>
          </a:prstGeom>
        </p:spPr>
      </p:pic>
      <p:grpSp>
        <p:nvGrpSpPr>
          <p:cNvPr id="25" name="Group 8">
            <a:extLst>
              <a:ext uri="{FF2B5EF4-FFF2-40B4-BE49-F238E27FC236}">
                <a16:creationId xmlns:a16="http://schemas.microsoft.com/office/drawing/2014/main" id="{C20C7958-2CBF-7306-3781-15C918342D64}"/>
              </a:ext>
            </a:extLst>
          </p:cNvPr>
          <p:cNvGrpSpPr/>
          <p:nvPr/>
        </p:nvGrpSpPr>
        <p:grpSpPr>
          <a:xfrm>
            <a:off x="19179" y="10596650"/>
            <a:ext cx="7556500" cy="231978"/>
            <a:chOff x="0" y="0"/>
            <a:chExt cx="3047987" cy="131886"/>
          </a:xfrm>
        </p:grpSpPr>
        <p:sp>
          <p:nvSpPr>
            <p:cNvPr id="26" name="Freeform 9">
              <a:extLst>
                <a:ext uri="{FF2B5EF4-FFF2-40B4-BE49-F238E27FC236}">
                  <a16:creationId xmlns:a16="http://schemas.microsoft.com/office/drawing/2014/main" id="{62FDCE45-6CDA-5035-34C4-91B485F2C54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3F6D9A0A-1C28-D4DB-8B45-7748076BBC05}"/>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21" name="TextBox 19">
            <a:extLst>
              <a:ext uri="{FF2B5EF4-FFF2-40B4-BE49-F238E27FC236}">
                <a16:creationId xmlns:a16="http://schemas.microsoft.com/office/drawing/2014/main" id="{C8641684-D556-5057-5497-6B848C4D0058}"/>
              </a:ext>
            </a:extLst>
          </p:cNvPr>
          <p:cNvSpPr txBox="1"/>
          <p:nvPr/>
        </p:nvSpPr>
        <p:spPr>
          <a:xfrm>
            <a:off x="1095028" y="5731029"/>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-WEG</a:t>
            </a:r>
          </a:p>
        </p:txBody>
      </p:sp>
      <p:grpSp>
        <p:nvGrpSpPr>
          <p:cNvPr id="22" name="Group 13">
            <a:extLst>
              <a:ext uri="{FF2B5EF4-FFF2-40B4-BE49-F238E27FC236}">
                <a16:creationId xmlns:a16="http://schemas.microsoft.com/office/drawing/2014/main" id="{7B1F64B7-7076-AD42-67EF-214E5EA01E34}"/>
              </a:ext>
            </a:extLst>
          </p:cNvPr>
          <p:cNvGrpSpPr/>
          <p:nvPr/>
        </p:nvGrpSpPr>
        <p:grpSpPr>
          <a:xfrm>
            <a:off x="566972" y="5764134"/>
            <a:ext cx="374337" cy="187168"/>
            <a:chOff x="0" y="0"/>
            <a:chExt cx="812800" cy="406400"/>
          </a:xfrm>
        </p:grpSpPr>
        <p:sp>
          <p:nvSpPr>
            <p:cNvPr id="23" name="Freeform 14">
              <a:extLst>
                <a:ext uri="{FF2B5EF4-FFF2-40B4-BE49-F238E27FC236}">
                  <a16:creationId xmlns:a16="http://schemas.microsoft.com/office/drawing/2014/main" id="{20C1F9F1-5B4E-BD6B-7F4A-31286D23BC84}"/>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66423297-9252-BCF5-ECA0-C712AE5E13B3}"/>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9" name="Google Shape;160;p5" descr="T:\Rotary\_Competitive Teardown\R-Series\images\MOTOR_TEFC.png">
            <a:extLst>
              <a:ext uri="{FF2B5EF4-FFF2-40B4-BE49-F238E27FC236}">
                <a16:creationId xmlns:a16="http://schemas.microsoft.com/office/drawing/2014/main" id="{CD648E28-0CE3-DB52-1657-87F640BF82CD}"/>
              </a:ext>
            </a:extLst>
          </p:cNvPr>
          <p:cNvPicPr preferRelativeResize="0"/>
          <p:nvPr/>
        </p:nvPicPr>
        <p:blipFill rotWithShape="1">
          <a:blip r:embed="rId3">
            <a:alphaModFix/>
          </a:blip>
          <a:srcRect/>
          <a:stretch/>
        </p:blipFill>
        <p:spPr>
          <a:xfrm>
            <a:off x="569137" y="6310781"/>
            <a:ext cx="1256826" cy="1050906"/>
          </a:xfrm>
          <a:prstGeom prst="rect">
            <a:avLst/>
          </a:prstGeom>
          <a:ln>
            <a:noFill/>
          </a:ln>
          <a:effectLst>
            <a:outerShdw blurRad="190500" algn="tl" rotWithShape="0">
              <a:srgbClr val="000000">
                <a:alpha val="70000"/>
              </a:srgbClr>
            </a:outerShdw>
          </a:effectLst>
        </p:spPr>
      </p:pic>
      <p:sp>
        <p:nvSpPr>
          <p:cNvPr id="31" name="CaixaDeTexto 30">
            <a:extLst>
              <a:ext uri="{FF2B5EF4-FFF2-40B4-BE49-F238E27FC236}">
                <a16:creationId xmlns:a16="http://schemas.microsoft.com/office/drawing/2014/main" id="{D8D793C7-54FC-9482-7B11-26C753C8E219}"/>
              </a:ext>
            </a:extLst>
          </p:cNvPr>
          <p:cNvSpPr txBox="1"/>
          <p:nvPr/>
        </p:nvSpPr>
        <p:spPr>
          <a:xfrm>
            <a:off x="2267296" y="6281195"/>
            <a:ext cx="4380354" cy="1015663"/>
          </a:xfrm>
          <a:prstGeom prst="rect">
            <a:avLst/>
          </a:prstGeom>
          <a:noFill/>
        </p:spPr>
        <p:txBody>
          <a:bodyPr wrap="square">
            <a:spAutoFit/>
          </a:bodyPr>
          <a:lstStyle/>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Partida por soft-starter;</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endParaRPr lang="pt-BR" sz="1200">
              <a:latin typeface="Montserrat" panose="00000500000000000000" pitchFamily="2" charset="0"/>
            </a:endParaRPr>
          </a:p>
        </p:txBody>
      </p:sp>
      <p:sp>
        <p:nvSpPr>
          <p:cNvPr id="32" name="TextBox 19">
            <a:extLst>
              <a:ext uri="{FF2B5EF4-FFF2-40B4-BE49-F238E27FC236}">
                <a16:creationId xmlns:a16="http://schemas.microsoft.com/office/drawing/2014/main" id="{859D63C4-08B0-AA4B-0789-BAC59AF7BA6F}"/>
              </a:ext>
            </a:extLst>
          </p:cNvPr>
          <p:cNvSpPr txBox="1"/>
          <p:nvPr/>
        </p:nvSpPr>
        <p:spPr>
          <a:xfrm>
            <a:off x="1132848" y="7779318"/>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 X-E</a:t>
            </a:r>
          </a:p>
        </p:txBody>
      </p:sp>
      <p:grpSp>
        <p:nvGrpSpPr>
          <p:cNvPr id="33" name="Group 13">
            <a:extLst>
              <a:ext uri="{FF2B5EF4-FFF2-40B4-BE49-F238E27FC236}">
                <a16:creationId xmlns:a16="http://schemas.microsoft.com/office/drawing/2014/main" id="{4F5D9174-DFBF-81A2-3D1B-D3E0455FF209}"/>
              </a:ext>
            </a:extLst>
          </p:cNvPr>
          <p:cNvGrpSpPr/>
          <p:nvPr/>
        </p:nvGrpSpPr>
        <p:grpSpPr>
          <a:xfrm>
            <a:off x="548462" y="7806227"/>
            <a:ext cx="374337" cy="187168"/>
            <a:chOff x="0" y="0"/>
            <a:chExt cx="812800" cy="406400"/>
          </a:xfrm>
        </p:grpSpPr>
        <p:sp>
          <p:nvSpPr>
            <p:cNvPr id="34" name="Freeform 14">
              <a:extLst>
                <a:ext uri="{FF2B5EF4-FFF2-40B4-BE49-F238E27FC236}">
                  <a16:creationId xmlns:a16="http://schemas.microsoft.com/office/drawing/2014/main" id="{AFCC1A1C-269C-B10F-D770-48432D7C20B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5" name="TextBox 15">
              <a:extLst>
                <a:ext uri="{FF2B5EF4-FFF2-40B4-BE49-F238E27FC236}">
                  <a16:creationId xmlns:a16="http://schemas.microsoft.com/office/drawing/2014/main" id="{E0EEB44D-CE74-24F3-AA68-95A428AEF296}"/>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36" name="Google Shape;162;p5">
            <a:extLst>
              <a:ext uri="{FF2B5EF4-FFF2-40B4-BE49-F238E27FC236}">
                <a16:creationId xmlns:a16="http://schemas.microsoft.com/office/drawing/2014/main" id="{16B4FBB8-80FE-B8B9-D088-8459322CA50B}"/>
              </a:ext>
            </a:extLst>
          </p:cNvPr>
          <p:cNvPicPr preferRelativeResize="0"/>
          <p:nvPr/>
        </p:nvPicPr>
        <p:blipFill rotWithShape="1">
          <a:blip r:embed="rId4">
            <a:alphaModFix/>
          </a:blip>
          <a:srcRect/>
          <a:stretch/>
        </p:blipFill>
        <p:spPr>
          <a:xfrm>
            <a:off x="566972" y="8333493"/>
            <a:ext cx="2050250" cy="1261329"/>
          </a:xfrm>
          <a:prstGeom prst="rect">
            <a:avLst/>
          </a:prstGeom>
          <a:ln>
            <a:noFill/>
          </a:ln>
          <a:effectLst>
            <a:outerShdw blurRad="190500" algn="tl" rotWithShape="0">
              <a:srgbClr val="000000">
                <a:alpha val="70000"/>
              </a:srgbClr>
            </a:outerShdw>
          </a:effectLst>
        </p:spPr>
      </p:pic>
      <p:sp>
        <p:nvSpPr>
          <p:cNvPr id="38" name="CaixaDeTexto 37">
            <a:extLst>
              <a:ext uri="{FF2B5EF4-FFF2-40B4-BE49-F238E27FC236}">
                <a16:creationId xmlns:a16="http://schemas.microsoft.com/office/drawing/2014/main" id="{ACCC7F3A-6273-7536-05B9-4FD867A70A2B}"/>
              </a:ext>
            </a:extLst>
          </p:cNvPr>
          <p:cNvSpPr txBox="1"/>
          <p:nvPr/>
        </p:nvSpPr>
        <p:spPr>
          <a:xfrm>
            <a:off x="2835860" y="8376691"/>
            <a:ext cx="3870960" cy="1015663"/>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Arial"/>
                <a:cs typeface="Arial"/>
                <a:sym typeface="Arial"/>
              </a:rPr>
              <a:t>Os controladores Serie-Xe proporcionam maior funcionalidade de controle, utilizando uma interface de usuário intuitiva e com botões de navegação  grandes para as duas unidades de velocidade fixa e velocidade variável.</a:t>
            </a:r>
          </a:p>
        </p:txBody>
      </p:sp>
      <p:sp>
        <p:nvSpPr>
          <p:cNvPr id="7" name="TextBox 19">
            <a:extLst>
              <a:ext uri="{FF2B5EF4-FFF2-40B4-BE49-F238E27FC236}">
                <a16:creationId xmlns:a16="http://schemas.microsoft.com/office/drawing/2014/main" id="{153040EF-8EDB-19B4-694C-55DEFACC1E55}"/>
              </a:ext>
            </a:extLst>
          </p:cNvPr>
          <p:cNvSpPr txBox="1"/>
          <p:nvPr/>
        </p:nvSpPr>
        <p:spPr>
          <a:xfrm>
            <a:off x="1116877" y="1674791"/>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17" name="Google Shape;170;p6">
            <a:extLst>
              <a:ext uri="{FF2B5EF4-FFF2-40B4-BE49-F238E27FC236}">
                <a16:creationId xmlns:a16="http://schemas.microsoft.com/office/drawing/2014/main" id="{E7EC5E2C-2E66-23BF-D5BF-B3F8AD16C541}"/>
              </a:ext>
            </a:extLst>
          </p:cNvPr>
          <p:cNvPicPr preferRelativeResize="0"/>
          <p:nvPr/>
        </p:nvPicPr>
        <p:blipFill rotWithShape="1">
          <a:blip r:embed="rId5">
            <a:alphaModFix/>
          </a:blip>
          <a:srcRect l="51168" t="12338" r="15844" b="18182"/>
          <a:stretch/>
        </p:blipFill>
        <p:spPr>
          <a:xfrm>
            <a:off x="557807" y="2215074"/>
            <a:ext cx="1629340" cy="1370801"/>
          </a:xfrm>
          <a:prstGeom prst="rect">
            <a:avLst/>
          </a:prstGeom>
          <a:ln>
            <a:noFill/>
          </a:ln>
          <a:effectLst>
            <a:outerShdw blurRad="190500" algn="tl" rotWithShape="0">
              <a:srgbClr val="000000">
                <a:alpha val="70000"/>
              </a:srgbClr>
            </a:outerShdw>
          </a:effectLst>
        </p:spPr>
      </p:pic>
      <p:grpSp>
        <p:nvGrpSpPr>
          <p:cNvPr id="30" name="Google Shape;171;p6">
            <a:extLst>
              <a:ext uri="{FF2B5EF4-FFF2-40B4-BE49-F238E27FC236}">
                <a16:creationId xmlns:a16="http://schemas.microsoft.com/office/drawing/2014/main" id="{0F012525-30AF-37EC-8014-D515989071F4}"/>
              </a:ext>
            </a:extLst>
          </p:cNvPr>
          <p:cNvGrpSpPr/>
          <p:nvPr/>
        </p:nvGrpSpPr>
        <p:grpSpPr>
          <a:xfrm>
            <a:off x="557807" y="3924091"/>
            <a:ext cx="1692081" cy="1390487"/>
            <a:chOff x="28194" y="3810"/>
            <a:chExt cx="19485" cy="17526"/>
          </a:xfrm>
        </p:grpSpPr>
        <p:pic>
          <p:nvPicPr>
            <p:cNvPr id="39" name="Google Shape;173;p6" descr="AC-TEFC">
              <a:extLst>
                <a:ext uri="{FF2B5EF4-FFF2-40B4-BE49-F238E27FC236}">
                  <a16:creationId xmlns:a16="http://schemas.microsoft.com/office/drawing/2014/main" id="{38CA72F3-C790-12C1-6487-EFD90AE57CA1}"/>
                </a:ext>
              </a:extLst>
            </p:cNvPr>
            <p:cNvPicPr preferRelativeResize="0"/>
            <p:nvPr/>
          </p:nvPicPr>
          <p:blipFill rotWithShape="1">
            <a:blip r:embed="rId6">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0" name="Google Shape;174;p6">
              <a:extLst>
                <a:ext uri="{FF2B5EF4-FFF2-40B4-BE49-F238E27FC236}">
                  <a16:creationId xmlns:a16="http://schemas.microsoft.com/office/drawing/2014/main" id="{EAFC99CE-CE71-F25C-BAA9-0407A2D3346F}"/>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cxnSp>
          <p:nvCxnSpPr>
            <p:cNvPr id="42" name="Google Shape;176;p6">
              <a:extLst>
                <a:ext uri="{FF2B5EF4-FFF2-40B4-BE49-F238E27FC236}">
                  <a16:creationId xmlns:a16="http://schemas.microsoft.com/office/drawing/2014/main" id="{A2F50E85-10EF-0D3C-E3EF-012972C2CCF4}"/>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grpSp>
      <p:sp>
        <p:nvSpPr>
          <p:cNvPr id="46" name="CaixaDeTexto 45">
            <a:extLst>
              <a:ext uri="{FF2B5EF4-FFF2-40B4-BE49-F238E27FC236}">
                <a16:creationId xmlns:a16="http://schemas.microsoft.com/office/drawing/2014/main" id="{F50D1367-565D-B956-4CDE-55B9D8BD7832}"/>
              </a:ext>
            </a:extLst>
          </p:cNvPr>
          <p:cNvSpPr txBox="1"/>
          <p:nvPr/>
        </p:nvSpPr>
        <p:spPr>
          <a:xfrm>
            <a:off x="2522905" y="2350073"/>
            <a:ext cx="4183915" cy="2677656"/>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a:t>
            </a:r>
            <a:r>
              <a:rPr lang="pt-BR" sz="1200" b="1">
                <a:solidFill>
                  <a:schemeClr val="dk1"/>
                </a:solidFill>
                <a:latin typeface="Montserrat" panose="00000500000000000000" pitchFamily="2" charset="0"/>
                <a:ea typeface="Arial"/>
                <a:cs typeface="Arial"/>
                <a:sym typeface="Arial"/>
              </a:rPr>
              <a:t>Dois radiadores móveis</a:t>
            </a:r>
            <a:r>
              <a:rPr lang="pt-BR" sz="1200">
                <a:solidFill>
                  <a:schemeClr val="dk1"/>
                </a:solidFill>
                <a:latin typeface="Montserrat" panose="00000500000000000000" pitchFamily="2" charset="0"/>
                <a:ea typeface="Arial"/>
                <a:cs typeface="Arial"/>
                <a:sym typeface="Arial"/>
              </a:rPr>
              <a:t>: ar mais frio, fácil limpeza;</a:t>
            </a:r>
          </a:p>
          <a:p>
            <a:pPr marR="0" lvl="0" algn="l" rtl="0">
              <a:spcBef>
                <a:spcPts val="0"/>
              </a:spcBef>
              <a:spcAft>
                <a:spcPts val="0"/>
              </a:spcAft>
              <a:buClr>
                <a:schemeClr val="dk1"/>
              </a:buClr>
              <a:buSzPts val="1000"/>
            </a:pPr>
            <a:endParaRPr lang="pt-BR" sz="1200" b="1">
              <a:solidFill>
                <a:schemeClr val="dk1"/>
              </a:solidFill>
              <a:latin typeface="Montserrat" panose="00000500000000000000" pitchFamily="2" charset="0"/>
              <a:ea typeface="Arial"/>
              <a:cs typeface="Arial"/>
              <a:sym typeface="Arial"/>
            </a:endParaRPr>
          </a:p>
          <a:p>
            <a:pPr marL="0" marR="0" lvl="0" indent="-63500" algn="l" rtl="0">
              <a:spcBef>
                <a:spcPts val="0"/>
              </a:spcBef>
              <a:spcAft>
                <a:spcPts val="0"/>
              </a:spcAft>
              <a:buClr>
                <a:schemeClr val="dk1"/>
              </a:buClr>
              <a:buSzPts val="1000"/>
              <a:buFont typeface="Noto Sans Symbols"/>
              <a:buChar char="✔"/>
            </a:pPr>
            <a:r>
              <a:rPr lang="pt-BR" sz="1200" b="1">
                <a:solidFill>
                  <a:schemeClr val="dk1"/>
                </a:solidFill>
                <a:latin typeface="Montserrat" panose="00000500000000000000" pitchFamily="2" charset="0"/>
                <a:ea typeface="Arial"/>
                <a:cs typeface="Arial"/>
                <a:sym typeface="Arial"/>
              </a:rPr>
              <a:t> Exaustor centrífugo</a:t>
            </a:r>
            <a:r>
              <a:rPr lang="pt-BR" sz="1200">
                <a:solidFill>
                  <a:schemeClr val="dk1"/>
                </a:solidFill>
                <a:latin typeface="Montserrat" panose="00000500000000000000" pitchFamily="2" charset="0"/>
                <a:ea typeface="Arial"/>
                <a:cs typeface="Arial"/>
                <a:sym typeface="Arial"/>
              </a:rPr>
              <a:t>: baixo consumo de energia e nível de ruído;</a:t>
            </a:r>
          </a:p>
          <a:p>
            <a:pPr marR="0" lvl="0" algn="l" rtl="0">
              <a:spcBef>
                <a:spcPts val="0"/>
              </a:spcBef>
              <a:spcAft>
                <a:spcPts val="0"/>
              </a:spcAft>
              <a:buClr>
                <a:schemeClr val="dk1"/>
              </a:buClr>
              <a:buSzPts val="1000"/>
            </a:pPr>
            <a:endParaRPr lang="pt-BR" sz="1200">
              <a:solidFill>
                <a:schemeClr val="dk1"/>
              </a:solidFill>
              <a:latin typeface="Montserrat" panose="00000500000000000000" pitchFamily="2" charset="0"/>
              <a:ea typeface="Arial"/>
              <a:cs typeface="Arial"/>
              <a:sym typeface="Arial"/>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a:t>
            </a:r>
            <a:r>
              <a:rPr lang="pt-BR" sz="1200" b="1">
                <a:solidFill>
                  <a:schemeClr val="dk1"/>
                </a:solidFill>
                <a:latin typeface="Montserrat" panose="00000500000000000000" pitchFamily="2" charset="0"/>
                <a:ea typeface="Arial"/>
                <a:cs typeface="Arial"/>
                <a:sym typeface="Arial"/>
              </a:rPr>
              <a:t>Escudo térmico</a:t>
            </a:r>
            <a:r>
              <a:rPr lang="pt-BR" sz="1200">
                <a:solidFill>
                  <a:schemeClr val="dk1"/>
                </a:solidFill>
                <a:latin typeface="Montserrat" panose="00000500000000000000" pitchFamily="2" charset="0"/>
                <a:ea typeface="Arial"/>
                <a:cs typeface="Arial"/>
                <a:sym typeface="Arial"/>
              </a:rPr>
              <a:t>: compressor trabalha com a admissão de um ar mais frio;</a:t>
            </a:r>
          </a:p>
          <a:p>
            <a:pPr marR="0" lvl="0" algn="l" rtl="0">
              <a:spcBef>
                <a:spcPts val="0"/>
              </a:spcBef>
              <a:spcAft>
                <a:spcPts val="0"/>
              </a:spcAft>
              <a:buClr>
                <a:schemeClr val="dk1"/>
              </a:buClr>
              <a:buSzPts val="1000"/>
            </a:pPr>
            <a:endParaRPr lang="pt-BR" sz="1200" b="1">
              <a:solidFill>
                <a:schemeClr val="dk1"/>
              </a:solidFill>
              <a:latin typeface="Montserrat" panose="00000500000000000000" pitchFamily="2" charset="0"/>
              <a:ea typeface="Arial"/>
              <a:cs typeface="Arial"/>
              <a:sym typeface="Arial"/>
            </a:endParaRPr>
          </a:p>
          <a:p>
            <a:pPr marL="0" marR="0" lvl="0" indent="-63500" algn="l" rtl="0">
              <a:spcBef>
                <a:spcPts val="0"/>
              </a:spcBef>
              <a:spcAft>
                <a:spcPts val="0"/>
              </a:spcAft>
              <a:buClr>
                <a:schemeClr val="dk1"/>
              </a:buClr>
              <a:buSzPts val="1000"/>
              <a:buFont typeface="Noto Sans Symbols"/>
              <a:buChar char="✔"/>
            </a:pPr>
            <a:r>
              <a:rPr lang="pt-BR" sz="1200" b="1">
                <a:solidFill>
                  <a:schemeClr val="dk1"/>
                </a:solidFill>
                <a:latin typeface="Montserrat" panose="00000500000000000000" pitchFamily="2" charset="0"/>
                <a:ea typeface="Arial"/>
                <a:cs typeface="Arial"/>
                <a:sym typeface="Arial"/>
              </a:rPr>
              <a:t> Sem chance de rompimento </a:t>
            </a:r>
            <a:r>
              <a:rPr lang="pt-BR" sz="1200">
                <a:solidFill>
                  <a:schemeClr val="dk1"/>
                </a:solidFill>
                <a:latin typeface="Montserrat" panose="00000500000000000000" pitchFamily="2" charset="0"/>
                <a:ea typeface="Arial"/>
                <a:cs typeface="Arial"/>
                <a:sym typeface="Arial"/>
              </a:rPr>
              <a:t>ocasionado pela solda devido as diferentes temperaturas do ar e óleo;</a:t>
            </a:r>
          </a:p>
          <a:p>
            <a:pPr marR="0" lvl="0" algn="l" rtl="0">
              <a:spcBef>
                <a:spcPts val="0"/>
              </a:spcBef>
              <a:spcAft>
                <a:spcPts val="0"/>
              </a:spcAft>
              <a:buClr>
                <a:schemeClr val="dk1"/>
              </a:buClr>
              <a:buSzPts val="1000"/>
            </a:pPr>
            <a:endParaRPr lang="pt-BR" sz="1200" b="1">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b="1">
                <a:solidFill>
                  <a:schemeClr val="dk1"/>
                </a:solidFill>
                <a:latin typeface="Montserrat" panose="00000500000000000000" pitchFamily="2" charset="0"/>
                <a:ea typeface="Arial"/>
                <a:cs typeface="Arial"/>
                <a:sym typeface="Arial"/>
              </a:rPr>
              <a:t> Menor temperatura </a:t>
            </a:r>
            <a:r>
              <a:rPr lang="pt-BR" sz="1200">
                <a:solidFill>
                  <a:schemeClr val="dk1"/>
                </a:solidFill>
                <a:latin typeface="Montserrat" panose="00000500000000000000" pitchFamily="2" charset="0"/>
                <a:ea typeface="Arial"/>
                <a:cs typeface="Arial"/>
                <a:sym typeface="Arial"/>
              </a:rPr>
              <a:t>de trabalho, desperdício em Kwh.</a:t>
            </a:r>
            <a:endParaRPr lang="pt-BR" sz="1200">
              <a:latin typeface="Montserrat" panose="00000500000000000000" pitchFamily="2" charset="0"/>
            </a:endParaRPr>
          </a:p>
        </p:txBody>
      </p:sp>
      <p:sp>
        <p:nvSpPr>
          <p:cNvPr id="2" name="Freeform 11">
            <a:extLst>
              <a:ext uri="{FF2B5EF4-FFF2-40B4-BE49-F238E27FC236}">
                <a16:creationId xmlns:a16="http://schemas.microsoft.com/office/drawing/2014/main" id="{DA2FEBC3-1C3B-29B0-FCDE-189BD8BC327E}"/>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7"/>
            <a:stretch>
              <a:fillRect/>
            </a:stretch>
          </a:blipFill>
        </p:spPr>
      </p:sp>
    </p:spTree>
    <p:extLst>
      <p:ext uri="{BB962C8B-B14F-4D97-AF65-F5344CB8AC3E}">
        <p14:creationId xmlns:p14="http://schemas.microsoft.com/office/powerpoint/2010/main" val="38791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21435" y="1069439"/>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21435" y="6727398"/>
            <a:ext cx="4705063" cy="2971519"/>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Projetada para operar com máxima eficiência e mínima manutenção;</a:t>
            </a:r>
            <a:endParaRPr lang="pt-BR" sz="1200"/>
          </a:p>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Fabricada com parafusos de aço forjado, com acionamento por engrenagem com qualidade AGMA;</a:t>
            </a:r>
          </a:p>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sp>
        <p:nvSpPr>
          <p:cNvPr id="19" name="TextBox 19"/>
          <p:cNvSpPr txBox="1"/>
          <p:nvPr/>
        </p:nvSpPr>
        <p:spPr>
          <a:xfrm>
            <a:off x="1118003" y="6282869"/>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UNIDADE COMPRESSORA</a:t>
            </a: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5" y="10266"/>
            <a:ext cx="7808985" cy="842922"/>
          </a:xfrm>
          <a:prstGeom prst="rect">
            <a:avLst/>
          </a:prstGeom>
        </p:spPr>
      </p:pic>
      <p:grpSp>
        <p:nvGrpSpPr>
          <p:cNvPr id="29" name="Group 8">
            <a:extLst>
              <a:ext uri="{FF2B5EF4-FFF2-40B4-BE49-F238E27FC236}">
                <a16:creationId xmlns:a16="http://schemas.microsoft.com/office/drawing/2014/main" id="{2AAB457E-0ABE-B9CD-AC64-DC4EE823FDAB}"/>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17A74FF8-6746-6B91-1A24-4B850121F7F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5544CCCC-5660-E12B-FAF6-AC7C8EBF585D}"/>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3">
            <a:alphaModFix/>
          </a:blip>
          <a:srcRect/>
          <a:stretch/>
        </p:blipFill>
        <p:spPr>
          <a:xfrm>
            <a:off x="454092" y="4147879"/>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548187" y="4132570"/>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b="1">
                <a:solidFill>
                  <a:schemeClr val="dk1"/>
                </a:solidFill>
                <a:latin typeface="Montserrat" panose="00000500000000000000" pitchFamily="2" charset="0"/>
                <a:ea typeface="Arial"/>
                <a:cs typeface="Arial"/>
                <a:sym typeface="Arial"/>
              </a:rPr>
              <a:t>Rolamentos cônicos: </a:t>
            </a: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454092" y="5537597"/>
            <a:ext cx="6905558"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grpSp>
        <p:nvGrpSpPr>
          <p:cNvPr id="23" name="Group 13">
            <a:extLst>
              <a:ext uri="{FF2B5EF4-FFF2-40B4-BE49-F238E27FC236}">
                <a16:creationId xmlns:a16="http://schemas.microsoft.com/office/drawing/2014/main" id="{4244895B-5D6F-741F-3B8F-44816DE5D160}"/>
              </a:ext>
            </a:extLst>
          </p:cNvPr>
          <p:cNvGrpSpPr/>
          <p:nvPr/>
        </p:nvGrpSpPr>
        <p:grpSpPr>
          <a:xfrm>
            <a:off x="491181" y="6323979"/>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9" name="TextBox 19">
            <a:extLst>
              <a:ext uri="{FF2B5EF4-FFF2-40B4-BE49-F238E27FC236}">
                <a16:creationId xmlns:a16="http://schemas.microsoft.com/office/drawing/2014/main" id="{B0E589F9-54BE-48DD-F495-908252AD9BBA}"/>
              </a:ext>
            </a:extLst>
          </p:cNvPr>
          <p:cNvSpPr txBox="1"/>
          <p:nvPr/>
        </p:nvSpPr>
        <p:spPr>
          <a:xfrm>
            <a:off x="1006414" y="1047815"/>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TRANSMISSÃO INTEGRAL</a:t>
            </a:r>
          </a:p>
        </p:txBody>
      </p:sp>
      <p:pic>
        <p:nvPicPr>
          <p:cNvPr id="12" name="Google Shape;197;p7">
            <a:extLst>
              <a:ext uri="{FF2B5EF4-FFF2-40B4-BE49-F238E27FC236}">
                <a16:creationId xmlns:a16="http://schemas.microsoft.com/office/drawing/2014/main" id="{F31DB7E5-B91E-6BA5-CECA-6C6020206255}"/>
              </a:ext>
            </a:extLst>
          </p:cNvPr>
          <p:cNvPicPr preferRelativeResize="0"/>
          <p:nvPr/>
        </p:nvPicPr>
        <p:blipFill rotWithShape="1">
          <a:blip r:embed="rId4">
            <a:alphaModFix/>
          </a:blip>
          <a:srcRect/>
          <a:stretch/>
        </p:blipFill>
        <p:spPr>
          <a:xfrm>
            <a:off x="459431" y="1571686"/>
            <a:ext cx="2590800" cy="1219200"/>
          </a:xfrm>
          <a:prstGeom prst="rect">
            <a:avLst/>
          </a:prstGeom>
          <a:ln>
            <a:noFill/>
          </a:ln>
          <a:effectLst>
            <a:outerShdw blurRad="190500" algn="tl" rotWithShape="0">
              <a:srgbClr val="000000">
                <a:alpha val="70000"/>
              </a:srgbClr>
            </a:outerShdw>
          </a:effectLst>
        </p:spPr>
      </p:pic>
      <p:sp>
        <p:nvSpPr>
          <p:cNvPr id="18" name="CaixaDeTexto 17">
            <a:extLst>
              <a:ext uri="{FF2B5EF4-FFF2-40B4-BE49-F238E27FC236}">
                <a16:creationId xmlns:a16="http://schemas.microsoft.com/office/drawing/2014/main" id="{C2123B25-9DD5-5AE5-3B39-6D51747CB25A}"/>
              </a:ext>
            </a:extLst>
          </p:cNvPr>
          <p:cNvSpPr txBox="1"/>
          <p:nvPr/>
        </p:nvSpPr>
        <p:spPr>
          <a:xfrm>
            <a:off x="3268792" y="1558839"/>
            <a:ext cx="4027714" cy="2308324"/>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Maior tempo de operação;</a:t>
            </a:r>
          </a:p>
          <a:p>
            <a:pPr marR="0" lvl="0" algn="l"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Confiabilidade;</a:t>
            </a:r>
          </a:p>
          <a:p>
            <a:pPr marR="0" lvl="0" algn="l"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Segurança;</a:t>
            </a:r>
          </a:p>
          <a:p>
            <a:pPr marR="0" lvl="0" algn="l" rtl="0">
              <a:spcBef>
                <a:spcPts val="0"/>
              </a:spcBef>
              <a:spcAft>
                <a:spcPts val="0"/>
              </a:spcAft>
              <a:buClr>
                <a:schemeClr val="dk1"/>
              </a:buClr>
              <a:buSzPts val="1100"/>
            </a:pP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Vedada e totalmente sem necessidade de manutenção;</a:t>
            </a:r>
          </a:p>
          <a:p>
            <a:pPr marR="0" lvl="0" algn="l"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A disposição totalmente vedada é mais segura.</a:t>
            </a:r>
          </a:p>
          <a:p>
            <a:pPr marR="0" lvl="0" algn="l" rtl="0">
              <a:spcBef>
                <a:spcPts val="0"/>
              </a:spcBef>
              <a:spcAft>
                <a:spcPts val="0"/>
              </a:spcAft>
              <a:buClr>
                <a:schemeClr val="dk1"/>
              </a:buClr>
              <a:buSzPts val="1100"/>
            </a:pP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Transmissão direta (≥40HP).</a:t>
            </a:r>
            <a:endParaRPr lang="pt-BR" sz="1200">
              <a:latin typeface="Montserrat" panose="00000500000000000000" pitchFamily="2" charset="0"/>
            </a:endParaRPr>
          </a:p>
        </p:txBody>
      </p:sp>
      <p:pic>
        <p:nvPicPr>
          <p:cNvPr id="27" name="Google Shape;203;p7">
            <a:extLst>
              <a:ext uri="{FF2B5EF4-FFF2-40B4-BE49-F238E27FC236}">
                <a16:creationId xmlns:a16="http://schemas.microsoft.com/office/drawing/2014/main" id="{9A5BF48F-C5E2-4CFA-5F09-83B2035113F4}"/>
              </a:ext>
            </a:extLst>
          </p:cNvPr>
          <p:cNvPicPr preferRelativeResize="0"/>
          <p:nvPr/>
        </p:nvPicPr>
        <p:blipFill rotWithShape="1">
          <a:blip r:embed="rId5">
            <a:alphaModFix/>
          </a:blip>
          <a:srcRect/>
          <a:stretch/>
        </p:blipFill>
        <p:spPr>
          <a:xfrm>
            <a:off x="5715914" y="6972107"/>
            <a:ext cx="1479550" cy="1773866"/>
          </a:xfrm>
          <a:prstGeom prst="rect">
            <a:avLst/>
          </a:prstGeom>
          <a:ln>
            <a:noFill/>
          </a:ln>
          <a:effectLst>
            <a:outerShdw blurRad="190500" algn="tl" rotWithShape="0">
              <a:srgbClr val="000000">
                <a:alpha val="70000"/>
              </a:srgbClr>
            </a:outerShdw>
          </a:effectLst>
        </p:spPr>
      </p:pic>
      <p:sp>
        <p:nvSpPr>
          <p:cNvPr id="2" name="Freeform 11">
            <a:extLst>
              <a:ext uri="{FF2B5EF4-FFF2-40B4-BE49-F238E27FC236}">
                <a16:creationId xmlns:a16="http://schemas.microsoft.com/office/drawing/2014/main" id="{14751CE1-73F8-EF18-68E2-F81FCF4452B2}"/>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59953" y="1512794"/>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1059888" y="1468180"/>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COOLANT</a:t>
            </a:r>
            <a:r>
              <a:rPr lang="pt-BR" b="1">
                <a:solidFill>
                  <a:schemeClr val="dk1"/>
                </a:solidFill>
                <a:latin typeface="Montserrat" panose="00000500000000000000" pitchFamily="2" charset="0"/>
                <a:ea typeface="Arial"/>
                <a:cs typeface="Arial"/>
                <a:sym typeface="Arial"/>
              </a:rPr>
              <a:t> </a:t>
            </a:r>
            <a:r>
              <a:rPr lang="pt-BR" b="1">
                <a:solidFill>
                  <a:schemeClr val="tx1">
                    <a:lumMod val="50000"/>
                    <a:lumOff val="50000"/>
                  </a:schemeClr>
                </a:solidFill>
                <a:latin typeface="Montserrat" panose="00000500000000000000" pitchFamily="2" charset="0"/>
                <a:ea typeface="Arial"/>
                <a:cs typeface="Arial"/>
                <a:sym typeface="Arial"/>
              </a:rPr>
              <a:t>™</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19" name="TextBox 19"/>
          <p:cNvSpPr txBox="1"/>
          <p:nvPr/>
        </p:nvSpPr>
        <p:spPr>
          <a:xfrm>
            <a:off x="2757790" y="2606192"/>
            <a:ext cx="2976917" cy="677108"/>
          </a:xfrm>
          <a:prstGeom prst="rect">
            <a:avLst/>
          </a:prstGeom>
        </p:spPr>
        <p:txBody>
          <a:bodyPr wrap="square" lIns="0" tIns="0" rIns="0" bIns="0" rtlCol="0" anchor="t">
            <a:spAutoFit/>
          </a:bodyPr>
          <a:lstStyle/>
          <a:p>
            <a:pPr lvl="0"/>
            <a:r>
              <a:rPr lang="pt-BR" sz="1100">
                <a:solidFill>
                  <a:schemeClr val="dk1"/>
                </a:solidFill>
                <a:latin typeface="Montserrat" panose="00000500000000000000" pitchFamily="2" charset="0"/>
                <a:ea typeface="Arial"/>
                <a:cs typeface="Arial"/>
                <a:sym typeface="Arial"/>
              </a:rPr>
              <a:t>Alto desempenho,</a:t>
            </a:r>
            <a:endParaRPr lang="pt-BR" sz="1100">
              <a:latin typeface="Montserrat" panose="00000500000000000000" pitchFamily="2" charset="0"/>
            </a:endParaRPr>
          </a:p>
          <a:p>
            <a:pPr lvl="0"/>
            <a:r>
              <a:rPr lang="pt-BR" sz="1100">
                <a:solidFill>
                  <a:schemeClr val="dk1"/>
                </a:solidFill>
                <a:latin typeface="Montserrat" panose="00000500000000000000" pitchFamily="2" charset="0"/>
                <a:ea typeface="Arial"/>
                <a:cs typeface="Arial"/>
                <a:sym typeface="Arial"/>
              </a:rPr>
              <a:t>processo de compressão livre de verniz,</a:t>
            </a:r>
            <a:endParaRPr lang="pt-BR" sz="1100">
              <a:latin typeface="Montserrat" panose="00000500000000000000" pitchFamily="2" charset="0"/>
            </a:endParaRPr>
          </a:p>
          <a:p>
            <a:pPr lvl="0"/>
            <a:r>
              <a:rPr lang="pt-BR" sz="1100">
                <a:solidFill>
                  <a:schemeClr val="dk1"/>
                </a:solidFill>
                <a:latin typeface="Montserrat" panose="00000500000000000000" pitchFamily="2" charset="0"/>
                <a:ea typeface="Arial"/>
                <a:cs typeface="Arial"/>
                <a:sym typeface="Arial"/>
              </a:rPr>
              <a:t>resfriamento eficiente</a:t>
            </a:r>
            <a:endParaRPr lang="pt-BR" sz="1100">
              <a:latin typeface="Montserrat" panose="00000500000000000000" pitchFamily="2" charset="0"/>
            </a:endParaRPr>
          </a:p>
          <a:p>
            <a:pPr lvl="0"/>
            <a:r>
              <a:rPr lang="pt-BR" sz="1100">
                <a:solidFill>
                  <a:schemeClr val="dk1"/>
                </a:solidFill>
                <a:latin typeface="Montserrat" panose="00000500000000000000" pitchFamily="2" charset="0"/>
                <a:ea typeface="Arial"/>
                <a:cs typeface="Arial"/>
                <a:sym typeface="Arial"/>
              </a:rPr>
              <a:t>e confiabilidade</a:t>
            </a:r>
            <a:endParaRPr lang="en-US" sz="1100">
              <a:solidFill>
                <a:srgbClr val="000000"/>
              </a:solidFill>
              <a:latin typeface="Montserrat" panose="00000500000000000000" pitchFamily="2" charset="0"/>
              <a:ea typeface="Montserrat"/>
              <a:cs typeface="Montserrat"/>
              <a:sym typeface="Montserrat"/>
            </a:endParaRPr>
          </a:p>
        </p:txBody>
      </p:sp>
      <p:pic>
        <p:nvPicPr>
          <p:cNvPr id="28" name="Imagem 27">
            <a:extLst>
              <a:ext uri="{FF2B5EF4-FFF2-40B4-BE49-F238E27FC236}">
                <a16:creationId xmlns:a16="http://schemas.microsoft.com/office/drawing/2014/main" id="{E87F87FA-8CFB-8E0B-E24F-7632DBDFAD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07" y="47381"/>
            <a:ext cx="7476593" cy="859247"/>
          </a:xfrm>
          <a:prstGeom prst="rect">
            <a:avLst/>
          </a:prstGeom>
        </p:spPr>
      </p:pic>
      <p:grpSp>
        <p:nvGrpSpPr>
          <p:cNvPr id="29" name="Group 8">
            <a:extLst>
              <a:ext uri="{FF2B5EF4-FFF2-40B4-BE49-F238E27FC236}">
                <a16:creationId xmlns:a16="http://schemas.microsoft.com/office/drawing/2014/main" id="{28B09CC0-CD89-E751-5665-5745FFE4A93C}"/>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90E8987E-DADC-E3D6-B5E7-3EFFD9B838F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C0A27EF7-3F77-956D-9E4A-45A55850825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Google Shape;187;p7">
            <a:extLst>
              <a:ext uri="{FF2B5EF4-FFF2-40B4-BE49-F238E27FC236}">
                <a16:creationId xmlns:a16="http://schemas.microsoft.com/office/drawing/2014/main" id="{A44E3740-9DE3-62FD-5C83-F51CB6D320CC}"/>
              </a:ext>
            </a:extLst>
          </p:cNvPr>
          <p:cNvPicPr preferRelativeResize="0"/>
          <p:nvPr/>
        </p:nvPicPr>
        <p:blipFill rotWithShape="1">
          <a:blip r:embed="rId3">
            <a:alphaModFix/>
          </a:blip>
          <a:srcRect/>
          <a:stretch/>
        </p:blipFill>
        <p:spPr>
          <a:xfrm>
            <a:off x="459953" y="2305726"/>
            <a:ext cx="1826091" cy="1364624"/>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24C66291-20C3-DB14-4B08-C14350542A20}"/>
              </a:ext>
            </a:extLst>
          </p:cNvPr>
          <p:cNvSpPr txBox="1"/>
          <p:nvPr/>
        </p:nvSpPr>
        <p:spPr>
          <a:xfrm>
            <a:off x="373462" y="4075731"/>
            <a:ext cx="6870450" cy="2123658"/>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Longa vida útil </a:t>
            </a:r>
            <a:r>
              <a:rPr lang="pt-BR" sz="1200">
                <a:solidFill>
                  <a:schemeClr val="dk1"/>
                </a:solidFill>
                <a:latin typeface="Montserrat" panose="00000500000000000000" pitchFamily="2" charset="0"/>
                <a:ea typeface="Arial"/>
                <a:cs typeface="Arial"/>
                <a:sym typeface="Arial"/>
              </a:rPr>
              <a:t>- Até 8 vezes a vida útil dos óleos de petróleo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Ponto de inflamação (fulgor) mais alto </a:t>
            </a:r>
            <a:r>
              <a:rPr lang="pt-BR" sz="1200">
                <a:solidFill>
                  <a:schemeClr val="dk1"/>
                </a:solidFill>
                <a:latin typeface="Montserrat" panose="00000500000000000000" pitchFamily="2" charset="0"/>
                <a:ea typeface="Arial"/>
                <a:cs typeface="Arial"/>
                <a:sym typeface="Arial"/>
              </a:rPr>
              <a:t>do que a maioria dos PAO, diésteres e outros produtos sintéticos</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Arraste de óleo baixo </a:t>
            </a:r>
            <a:r>
              <a:rPr lang="pt-BR" sz="1200">
                <a:solidFill>
                  <a:schemeClr val="dk1"/>
                </a:solidFill>
                <a:latin typeface="Montserrat" panose="00000500000000000000" pitchFamily="2" charset="0"/>
                <a:ea typeface="Arial"/>
                <a:cs typeface="Arial"/>
                <a:sym typeface="Arial"/>
              </a:rPr>
              <a:t>– Menor custo de operação e mais qualidade ao seus sistema de ar comprimido</a:t>
            </a: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Resfriamento eficiente </a:t>
            </a:r>
            <a:r>
              <a:rPr lang="pt-BR" sz="1200">
                <a:solidFill>
                  <a:schemeClr val="dk1"/>
                </a:solidFill>
                <a:latin typeface="Montserrat" panose="00000500000000000000" pitchFamily="2" charset="0"/>
                <a:ea typeface="Arial"/>
                <a:cs typeface="Arial"/>
                <a:sym typeface="Arial"/>
              </a:rPr>
              <a:t>- Temperatura operacional mais baixa em condições extremas devido à condutividade térmica 10% mais alta que a do PAO.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Não enverniza </a:t>
            </a:r>
            <a:r>
              <a:rPr lang="pt-BR" sz="1200">
                <a:solidFill>
                  <a:schemeClr val="dk1"/>
                </a:solidFill>
                <a:latin typeface="Montserrat" panose="00000500000000000000" pitchFamily="2" charset="0"/>
                <a:ea typeface="Arial"/>
                <a:cs typeface="Arial"/>
                <a:sym typeface="Arial"/>
              </a:rPr>
              <a:t>- Economia de energia, maior vida útil do sistema, maior confiabilidade</a:t>
            </a:r>
            <a:endParaRPr lang="pt-BR" sz="1200">
              <a:latin typeface="Montserrat" panose="00000500000000000000" pitchFamily="2" charset="0"/>
            </a:endParaRPr>
          </a:p>
        </p:txBody>
      </p:sp>
      <p:sp>
        <p:nvSpPr>
          <p:cNvPr id="2" name="Freeform 11">
            <a:extLst>
              <a:ext uri="{FF2B5EF4-FFF2-40B4-BE49-F238E27FC236}">
                <a16:creationId xmlns:a16="http://schemas.microsoft.com/office/drawing/2014/main" id="{ECC14980-5655-63BC-9FFF-263E1CED4522}"/>
              </a:ext>
            </a:extLst>
          </p:cNvPr>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1573</TotalTime>
  <Words>2161</Words>
  <Application>Microsoft Office PowerPoint</Application>
  <PresentationFormat>Personalizar</PresentationFormat>
  <Paragraphs>205</Paragraphs>
  <Slides>14</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14</vt:i4>
      </vt:variant>
    </vt:vector>
  </HeadingPairs>
  <TitlesOfParts>
    <vt:vector size="25" baseType="lpstr">
      <vt:lpstr>Arial</vt:lpstr>
      <vt:lpstr>Montserrat</vt:lpstr>
      <vt:lpstr>Montserrat Medium</vt:lpstr>
      <vt:lpstr>Montserrat Bold</vt:lpstr>
      <vt:lpstr>Calibri</vt:lpstr>
      <vt:lpstr>Noto Sans Symbols</vt:lpstr>
      <vt:lpstr>Aptos</vt:lpstr>
      <vt:lpstr>Neue Montreal</vt:lpstr>
      <vt:lpstr>Open Sans</vt:lpstr>
      <vt:lpstr>Montserrat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33</cp:revision>
  <cp:lastPrinted>2025-08-21T17:06:49Z</cp:lastPrinted>
  <dcterms:created xsi:type="dcterms:W3CDTF">2006-08-16T00:00:00Z</dcterms:created>
  <dcterms:modified xsi:type="dcterms:W3CDTF">2025-09-15T20:14:19Z</dcterms:modified>
  <dc:identifier>DAGwijnfSlk</dc:identifier>
</cp:coreProperties>
</file>